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70" r:id="rId5"/>
    <p:sldId id="271" r:id="rId6"/>
    <p:sldId id="262" r:id="rId7"/>
    <p:sldId id="263" r:id="rId8"/>
    <p:sldId id="264" r:id="rId9"/>
    <p:sldId id="265" r:id="rId10"/>
    <p:sldId id="266" r:id="rId11"/>
    <p:sldId id="268" r:id="rId12"/>
  </p:sldIdLst>
  <p:sldSz cx="10080625" cy="7559675"/>
  <p:notesSz cx="6799263" cy="99298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0" roundtripDataSignature="AMtx7mjwwvJOcgSScEOTf44vPtRsNzrLB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81"/>
  </p:normalViewPr>
  <p:slideViewPr>
    <p:cSldViewPr snapToGrid="0">
      <p:cViewPr varScale="1">
        <p:scale>
          <a:sx n="97" d="100"/>
          <a:sy n="97" d="100"/>
        </p:scale>
        <p:origin x="1800" y="208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55650"/>
            <a:ext cx="4962525" cy="37226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79641" y="4716477"/>
            <a:ext cx="5439982" cy="4468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2951298" cy="496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3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" name="Google Shape;6;n"/>
          <p:cNvSpPr txBox="1">
            <a:spLocks noGrp="1"/>
          </p:cNvSpPr>
          <p:nvPr>
            <p:ph type="dt" idx="10"/>
          </p:nvPr>
        </p:nvSpPr>
        <p:spPr>
          <a:xfrm>
            <a:off x="3847966" y="0"/>
            <a:ext cx="2951297" cy="496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3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32953"/>
            <a:ext cx="2951298" cy="496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3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7966" y="9432953"/>
            <a:ext cx="2951297" cy="496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algn="r"/>
            <a:fld id="{00000000-1234-1234-1234-123412341234}" type="slidenum">
              <a:rPr lang="fr-FR" sz="130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algn="r"/>
              <a:t>‹N°›</a:t>
            </a:fld>
            <a:endParaRPr lang="fr-FR" sz="13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sldNum" idx="12"/>
          </p:nvPr>
        </p:nvSpPr>
        <p:spPr>
          <a:xfrm>
            <a:off x="3847966" y="9432953"/>
            <a:ext cx="2951297" cy="496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algn="r"/>
            <a:fld id="{00000000-1234-1234-1234-123412341234}" type="slidenum">
              <a:rPr lang="fr-FR"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algn="r"/>
              <a:t>1</a:t>
            </a:fld>
            <a:endParaRPr sz="13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55650"/>
            <a:ext cx="4962525" cy="37226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31538F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7" name="Google Shape;87;p1:notes"/>
          <p:cNvSpPr txBox="1">
            <a:spLocks noGrp="1"/>
          </p:cNvSpPr>
          <p:nvPr>
            <p:ph type="body" idx="1"/>
          </p:nvPr>
        </p:nvSpPr>
        <p:spPr>
          <a:xfrm>
            <a:off x="679641" y="4716477"/>
            <a:ext cx="543998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97872" indent="-197872">
              <a:spcBef>
                <a:spcPts val="0"/>
              </a:spcBef>
            </a:pP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 txBox="1">
            <a:spLocks noGrp="1"/>
          </p:cNvSpPr>
          <p:nvPr>
            <p:ph type="body" idx="1"/>
          </p:nvPr>
        </p:nvSpPr>
        <p:spPr>
          <a:xfrm>
            <a:off x="679641" y="4716477"/>
            <a:ext cx="5439982" cy="4468784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550"/>
              </a:spcBef>
            </a:pPr>
            <a:endParaRPr/>
          </a:p>
        </p:txBody>
      </p:sp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55650"/>
            <a:ext cx="4962525" cy="37226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/>
          <p:cNvSpPr txBox="1">
            <a:spLocks noGrp="1"/>
          </p:cNvSpPr>
          <p:nvPr>
            <p:ph type="sldNum" idx="12"/>
          </p:nvPr>
        </p:nvSpPr>
        <p:spPr>
          <a:xfrm>
            <a:off x="3847966" y="9432953"/>
            <a:ext cx="2951297" cy="496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algn="r"/>
            <a:fld id="{00000000-1234-1234-1234-123412341234}" type="slidenum">
              <a:rPr lang="fr-FR"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algn="r"/>
              <a:t>3</a:t>
            </a:fld>
            <a:endParaRPr sz="13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0" name="Google Shape;10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55650"/>
            <a:ext cx="4962525" cy="37226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31538F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p3:notes"/>
          <p:cNvSpPr txBox="1">
            <a:spLocks noGrp="1"/>
          </p:cNvSpPr>
          <p:nvPr>
            <p:ph type="body" idx="1"/>
          </p:nvPr>
        </p:nvSpPr>
        <p:spPr>
          <a:xfrm>
            <a:off x="679641" y="4716477"/>
            <a:ext cx="5439982" cy="4468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97872" indent="-197872">
              <a:spcBef>
                <a:spcPts val="0"/>
              </a:spcBef>
            </a:pP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7:notes"/>
          <p:cNvSpPr txBox="1">
            <a:spLocks noGrp="1"/>
          </p:cNvSpPr>
          <p:nvPr>
            <p:ph type="sldNum" idx="12"/>
          </p:nvPr>
        </p:nvSpPr>
        <p:spPr>
          <a:xfrm>
            <a:off x="3847966" y="9432953"/>
            <a:ext cx="2951297" cy="496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algn="r"/>
            <a:fld id="{00000000-1234-1234-1234-123412341234}" type="slidenum">
              <a:rPr lang="fr-FR"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algn="r"/>
              <a:t>6</a:t>
            </a:fld>
            <a:endParaRPr sz="13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4" name="Google Shape;18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55650"/>
            <a:ext cx="4962525" cy="37226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31538F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p7:notes"/>
          <p:cNvSpPr txBox="1">
            <a:spLocks noGrp="1"/>
          </p:cNvSpPr>
          <p:nvPr>
            <p:ph type="body" idx="1"/>
          </p:nvPr>
        </p:nvSpPr>
        <p:spPr>
          <a:xfrm>
            <a:off x="679641" y="4716477"/>
            <a:ext cx="5439982" cy="4468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97872" indent="-197872">
              <a:spcBef>
                <a:spcPts val="0"/>
              </a:spcBef>
            </a:pP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8:notes"/>
          <p:cNvSpPr txBox="1">
            <a:spLocks noGrp="1"/>
          </p:cNvSpPr>
          <p:nvPr>
            <p:ph type="sldNum" idx="12"/>
          </p:nvPr>
        </p:nvSpPr>
        <p:spPr>
          <a:xfrm>
            <a:off x="3847966" y="9432953"/>
            <a:ext cx="2951297" cy="496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algn="r"/>
            <a:fld id="{00000000-1234-1234-1234-123412341234}" type="slidenum">
              <a:rPr lang="fr-FR"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algn="r"/>
              <a:t>7</a:t>
            </a:fld>
            <a:endParaRPr sz="13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5" name="Google Shape;19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55650"/>
            <a:ext cx="4962525" cy="37226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31538F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6" name="Google Shape;196;p8:notes"/>
          <p:cNvSpPr txBox="1">
            <a:spLocks noGrp="1"/>
          </p:cNvSpPr>
          <p:nvPr>
            <p:ph type="body" idx="1"/>
          </p:nvPr>
        </p:nvSpPr>
        <p:spPr>
          <a:xfrm>
            <a:off x="679641" y="4716477"/>
            <a:ext cx="5439982" cy="4468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97872" indent="-197872">
              <a:spcBef>
                <a:spcPts val="0"/>
              </a:spcBef>
            </a:pP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9:notes"/>
          <p:cNvSpPr txBox="1">
            <a:spLocks noGrp="1"/>
          </p:cNvSpPr>
          <p:nvPr>
            <p:ph type="sldNum" idx="12"/>
          </p:nvPr>
        </p:nvSpPr>
        <p:spPr>
          <a:xfrm>
            <a:off x="3847966" y="9432953"/>
            <a:ext cx="2951297" cy="496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algn="r"/>
            <a:fld id="{00000000-1234-1234-1234-123412341234}" type="slidenum">
              <a:rPr lang="fr-FR"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algn="r"/>
              <a:t>8</a:t>
            </a:fld>
            <a:endParaRPr sz="13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4" name="Google Shape;20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55650"/>
            <a:ext cx="4962525" cy="37226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31538F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p9:notes"/>
          <p:cNvSpPr txBox="1">
            <a:spLocks noGrp="1"/>
          </p:cNvSpPr>
          <p:nvPr>
            <p:ph type="body" idx="1"/>
          </p:nvPr>
        </p:nvSpPr>
        <p:spPr>
          <a:xfrm>
            <a:off x="679641" y="4716477"/>
            <a:ext cx="5439982" cy="4468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97872" indent="-197872">
              <a:spcBef>
                <a:spcPts val="0"/>
              </a:spcBef>
            </a:pP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0:notes"/>
          <p:cNvSpPr txBox="1">
            <a:spLocks noGrp="1"/>
          </p:cNvSpPr>
          <p:nvPr>
            <p:ph type="sldNum" idx="12"/>
          </p:nvPr>
        </p:nvSpPr>
        <p:spPr>
          <a:xfrm>
            <a:off x="3847966" y="9432953"/>
            <a:ext cx="2951297" cy="496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algn="r"/>
            <a:fld id="{00000000-1234-1234-1234-123412341234}" type="slidenum">
              <a:rPr lang="fr-FR"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algn="r"/>
              <a:t>9</a:t>
            </a:fld>
            <a:endParaRPr sz="13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3" name="Google Shape;21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55650"/>
            <a:ext cx="4962525" cy="37226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31538F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4" name="Google Shape;214;p10:notes"/>
          <p:cNvSpPr txBox="1">
            <a:spLocks noGrp="1"/>
          </p:cNvSpPr>
          <p:nvPr>
            <p:ph type="body" idx="1"/>
          </p:nvPr>
        </p:nvSpPr>
        <p:spPr>
          <a:xfrm>
            <a:off x="679641" y="4716477"/>
            <a:ext cx="5439982" cy="4468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97872" indent="-197872">
              <a:spcBef>
                <a:spcPts val="0"/>
              </a:spcBef>
            </a:pP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1:notes"/>
          <p:cNvSpPr txBox="1">
            <a:spLocks noGrp="1"/>
          </p:cNvSpPr>
          <p:nvPr>
            <p:ph type="sldNum" idx="12"/>
          </p:nvPr>
        </p:nvSpPr>
        <p:spPr>
          <a:xfrm>
            <a:off x="3847966" y="9432953"/>
            <a:ext cx="2951297" cy="496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algn="r"/>
            <a:fld id="{00000000-1234-1234-1234-123412341234}" type="slidenum">
              <a:rPr lang="fr-FR"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algn="r"/>
              <a:t>10</a:t>
            </a:fld>
            <a:endParaRPr sz="13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55650"/>
            <a:ext cx="4962525" cy="37226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31538F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2" name="Google Shape;222;p11:notes"/>
          <p:cNvSpPr txBox="1">
            <a:spLocks noGrp="1"/>
          </p:cNvSpPr>
          <p:nvPr>
            <p:ph type="body" idx="1"/>
          </p:nvPr>
        </p:nvSpPr>
        <p:spPr>
          <a:xfrm>
            <a:off x="679641" y="4716477"/>
            <a:ext cx="5439982" cy="4468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97872" indent="-197872">
              <a:spcBef>
                <a:spcPts val="0"/>
              </a:spcBef>
            </a:pP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3:notes"/>
          <p:cNvSpPr txBox="1">
            <a:spLocks noGrp="1"/>
          </p:cNvSpPr>
          <p:nvPr>
            <p:ph type="sldNum" idx="12"/>
          </p:nvPr>
        </p:nvSpPr>
        <p:spPr>
          <a:xfrm>
            <a:off x="3847966" y="9432953"/>
            <a:ext cx="2951297" cy="496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algn="r"/>
            <a:fld id="{00000000-1234-1234-1234-123412341234}" type="slidenum">
              <a:rPr lang="fr-FR"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algn="r"/>
              <a:t>11</a:t>
            </a:fld>
            <a:endParaRPr sz="13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8" name="Google Shape;23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55650"/>
            <a:ext cx="4962525" cy="37226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31538F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9" name="Google Shape;239;p13:notes"/>
          <p:cNvSpPr txBox="1">
            <a:spLocks noGrp="1"/>
          </p:cNvSpPr>
          <p:nvPr>
            <p:ph type="body" idx="1"/>
          </p:nvPr>
        </p:nvSpPr>
        <p:spPr>
          <a:xfrm>
            <a:off x="679641" y="4716477"/>
            <a:ext cx="5439982" cy="4468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97872" indent="-197872">
              <a:spcBef>
                <a:spcPts val="0"/>
              </a:spcBef>
            </a:pP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6"/>
          <p:cNvSpPr txBox="1">
            <a:spLocks noGrp="1"/>
          </p:cNvSpPr>
          <p:nvPr>
            <p:ph type="dt" idx="10"/>
          </p:nvPr>
        </p:nvSpPr>
        <p:spPr>
          <a:xfrm>
            <a:off x="503238" y="6886575"/>
            <a:ext cx="2349500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6"/>
          <p:cNvSpPr txBox="1">
            <a:spLocks noGrp="1"/>
          </p:cNvSpPr>
          <p:nvPr>
            <p:ph type="ftr" idx="11"/>
          </p:nvPr>
        </p:nvSpPr>
        <p:spPr>
          <a:xfrm>
            <a:off x="3448050" y="6886575"/>
            <a:ext cx="3194050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6"/>
          <p:cNvSpPr txBox="1">
            <a:spLocks noGrp="1"/>
          </p:cNvSpPr>
          <p:nvPr>
            <p:ph type="sldNum" idx="12"/>
          </p:nvPr>
        </p:nvSpPr>
        <p:spPr>
          <a:xfrm>
            <a:off x="7227888" y="6886575"/>
            <a:ext cx="2347912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6"/>
          <p:cNvSpPr txBox="1">
            <a:spLocks noGrp="1"/>
          </p:cNvSpPr>
          <p:nvPr>
            <p:ph type="title"/>
          </p:nvPr>
        </p:nvSpPr>
        <p:spPr>
          <a:xfrm rot="5400000">
            <a:off x="5214144" y="2396331"/>
            <a:ext cx="6456363" cy="2266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6"/>
          <p:cNvSpPr txBox="1">
            <a:spLocks noGrp="1"/>
          </p:cNvSpPr>
          <p:nvPr>
            <p:ph type="body" idx="1"/>
          </p:nvPr>
        </p:nvSpPr>
        <p:spPr>
          <a:xfrm rot="5400000">
            <a:off x="601663" y="203200"/>
            <a:ext cx="6456363" cy="6653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6"/>
          <p:cNvSpPr txBox="1">
            <a:spLocks noGrp="1"/>
          </p:cNvSpPr>
          <p:nvPr>
            <p:ph type="dt" idx="10"/>
          </p:nvPr>
        </p:nvSpPr>
        <p:spPr>
          <a:xfrm>
            <a:off x="503238" y="6886575"/>
            <a:ext cx="2349500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6"/>
          <p:cNvSpPr txBox="1">
            <a:spLocks noGrp="1"/>
          </p:cNvSpPr>
          <p:nvPr>
            <p:ph type="ftr" idx="11"/>
          </p:nvPr>
        </p:nvSpPr>
        <p:spPr>
          <a:xfrm>
            <a:off x="3448050" y="6886575"/>
            <a:ext cx="3194050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6"/>
          <p:cNvSpPr txBox="1">
            <a:spLocks noGrp="1"/>
          </p:cNvSpPr>
          <p:nvPr>
            <p:ph type="sldNum" idx="12"/>
          </p:nvPr>
        </p:nvSpPr>
        <p:spPr>
          <a:xfrm>
            <a:off x="7227888" y="6886575"/>
            <a:ext cx="2347912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8"/>
          <p:cNvSpPr txBox="1">
            <a:spLocks noGrp="1"/>
          </p:cNvSpPr>
          <p:nvPr>
            <p:ph type="title"/>
          </p:nvPr>
        </p:nvSpPr>
        <p:spPr>
          <a:xfrm>
            <a:off x="503238" y="301625"/>
            <a:ext cx="9072562" cy="1262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8"/>
          <p:cNvSpPr txBox="1">
            <a:spLocks noGrp="1"/>
          </p:cNvSpPr>
          <p:nvPr>
            <p:ph type="body" idx="1"/>
          </p:nvPr>
        </p:nvSpPr>
        <p:spPr>
          <a:xfrm>
            <a:off x="503238" y="1768475"/>
            <a:ext cx="9072562" cy="4989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18"/>
          <p:cNvSpPr txBox="1">
            <a:spLocks noGrp="1"/>
          </p:cNvSpPr>
          <p:nvPr>
            <p:ph type="dt" idx="10"/>
          </p:nvPr>
        </p:nvSpPr>
        <p:spPr>
          <a:xfrm>
            <a:off x="503238" y="6886575"/>
            <a:ext cx="2349500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8"/>
          <p:cNvSpPr txBox="1">
            <a:spLocks noGrp="1"/>
          </p:cNvSpPr>
          <p:nvPr>
            <p:ph type="ftr" idx="11"/>
          </p:nvPr>
        </p:nvSpPr>
        <p:spPr>
          <a:xfrm>
            <a:off x="3448050" y="6886575"/>
            <a:ext cx="3194050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8"/>
          <p:cNvSpPr txBox="1">
            <a:spLocks noGrp="1"/>
          </p:cNvSpPr>
          <p:nvPr>
            <p:ph type="sldNum" idx="12"/>
          </p:nvPr>
        </p:nvSpPr>
        <p:spPr>
          <a:xfrm>
            <a:off x="7227888" y="6886575"/>
            <a:ext cx="2347912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9"/>
          <p:cNvSpPr txBox="1"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9"/>
          <p:cNvSpPr txBox="1"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413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19"/>
          <p:cNvSpPr txBox="1">
            <a:spLocks noGrp="1"/>
          </p:cNvSpPr>
          <p:nvPr>
            <p:ph type="dt" idx="10"/>
          </p:nvPr>
        </p:nvSpPr>
        <p:spPr>
          <a:xfrm>
            <a:off x="503238" y="6886575"/>
            <a:ext cx="2349500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9"/>
          <p:cNvSpPr txBox="1">
            <a:spLocks noGrp="1"/>
          </p:cNvSpPr>
          <p:nvPr>
            <p:ph type="ftr" idx="11"/>
          </p:nvPr>
        </p:nvSpPr>
        <p:spPr>
          <a:xfrm>
            <a:off x="3448050" y="6886575"/>
            <a:ext cx="3194050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9"/>
          <p:cNvSpPr txBox="1">
            <a:spLocks noGrp="1"/>
          </p:cNvSpPr>
          <p:nvPr>
            <p:ph type="sldNum" idx="12"/>
          </p:nvPr>
        </p:nvSpPr>
        <p:spPr>
          <a:xfrm>
            <a:off x="7227888" y="6886575"/>
            <a:ext cx="2347912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0"/>
          <p:cNvSpPr txBox="1">
            <a:spLocks noGrp="1"/>
          </p:cNvSpPr>
          <p:nvPr>
            <p:ph type="title"/>
          </p:nvPr>
        </p:nvSpPr>
        <p:spPr>
          <a:xfrm>
            <a:off x="503238" y="301625"/>
            <a:ext cx="9072562" cy="1262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0"/>
          <p:cNvSpPr txBox="1">
            <a:spLocks noGrp="1"/>
          </p:cNvSpPr>
          <p:nvPr>
            <p:ph type="body" idx="1"/>
          </p:nvPr>
        </p:nvSpPr>
        <p:spPr>
          <a:xfrm>
            <a:off x="503238" y="1768475"/>
            <a:ext cx="4459287" cy="4989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0"/>
          <p:cNvSpPr txBox="1">
            <a:spLocks noGrp="1"/>
          </p:cNvSpPr>
          <p:nvPr>
            <p:ph type="body" idx="2"/>
          </p:nvPr>
        </p:nvSpPr>
        <p:spPr>
          <a:xfrm>
            <a:off x="5114925" y="1768475"/>
            <a:ext cx="4460875" cy="4989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20"/>
          <p:cNvSpPr txBox="1">
            <a:spLocks noGrp="1"/>
          </p:cNvSpPr>
          <p:nvPr>
            <p:ph type="dt" idx="10"/>
          </p:nvPr>
        </p:nvSpPr>
        <p:spPr>
          <a:xfrm>
            <a:off x="503238" y="6886575"/>
            <a:ext cx="2349500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0"/>
          <p:cNvSpPr txBox="1">
            <a:spLocks noGrp="1"/>
          </p:cNvSpPr>
          <p:nvPr>
            <p:ph type="ftr" idx="11"/>
          </p:nvPr>
        </p:nvSpPr>
        <p:spPr>
          <a:xfrm>
            <a:off x="3448050" y="6886575"/>
            <a:ext cx="3194050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0"/>
          <p:cNvSpPr txBox="1">
            <a:spLocks noGrp="1"/>
          </p:cNvSpPr>
          <p:nvPr>
            <p:ph type="sldNum" idx="12"/>
          </p:nvPr>
        </p:nvSpPr>
        <p:spPr>
          <a:xfrm>
            <a:off x="7227888" y="6886575"/>
            <a:ext cx="2347912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1"/>
          <p:cNvSpPr txBox="1"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1"/>
          <p:cNvSpPr txBox="1"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1413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21"/>
          <p:cNvSpPr txBox="1">
            <a:spLocks noGrp="1"/>
          </p:cNvSpPr>
          <p:nvPr>
            <p:ph type="body" idx="2"/>
          </p:nvPr>
        </p:nvSpPr>
        <p:spPr>
          <a:xfrm>
            <a:off x="693738" y="2760663"/>
            <a:ext cx="4265612" cy="406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21"/>
          <p:cNvSpPr txBox="1">
            <a:spLocks noGrp="1"/>
          </p:cNvSpPr>
          <p:nvPr>
            <p:ph type="body" idx="3"/>
          </p:nvPr>
        </p:nvSpPr>
        <p:spPr>
          <a:xfrm>
            <a:off x="5103813" y="1852613"/>
            <a:ext cx="4284662" cy="908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1413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21"/>
          <p:cNvSpPr txBox="1">
            <a:spLocks noGrp="1"/>
          </p:cNvSpPr>
          <p:nvPr>
            <p:ph type="body" idx="4"/>
          </p:nvPr>
        </p:nvSpPr>
        <p:spPr>
          <a:xfrm>
            <a:off x="5103813" y="2760663"/>
            <a:ext cx="4284662" cy="406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21"/>
          <p:cNvSpPr txBox="1">
            <a:spLocks noGrp="1"/>
          </p:cNvSpPr>
          <p:nvPr>
            <p:ph type="dt" idx="10"/>
          </p:nvPr>
        </p:nvSpPr>
        <p:spPr>
          <a:xfrm>
            <a:off x="503238" y="6886575"/>
            <a:ext cx="2349500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1"/>
          <p:cNvSpPr txBox="1">
            <a:spLocks noGrp="1"/>
          </p:cNvSpPr>
          <p:nvPr>
            <p:ph type="ftr" idx="11"/>
          </p:nvPr>
        </p:nvSpPr>
        <p:spPr>
          <a:xfrm>
            <a:off x="3448050" y="6886575"/>
            <a:ext cx="3194050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1"/>
          <p:cNvSpPr txBox="1">
            <a:spLocks noGrp="1"/>
          </p:cNvSpPr>
          <p:nvPr>
            <p:ph type="sldNum" idx="12"/>
          </p:nvPr>
        </p:nvSpPr>
        <p:spPr>
          <a:xfrm>
            <a:off x="7227888" y="6886575"/>
            <a:ext cx="2347912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2"/>
          <p:cNvSpPr txBox="1">
            <a:spLocks noGrp="1"/>
          </p:cNvSpPr>
          <p:nvPr>
            <p:ph type="title"/>
          </p:nvPr>
        </p:nvSpPr>
        <p:spPr>
          <a:xfrm>
            <a:off x="503238" y="301625"/>
            <a:ext cx="9072562" cy="1262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2"/>
          <p:cNvSpPr txBox="1">
            <a:spLocks noGrp="1"/>
          </p:cNvSpPr>
          <p:nvPr>
            <p:ph type="dt" idx="10"/>
          </p:nvPr>
        </p:nvSpPr>
        <p:spPr>
          <a:xfrm>
            <a:off x="503238" y="6886575"/>
            <a:ext cx="2349500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2"/>
          <p:cNvSpPr txBox="1">
            <a:spLocks noGrp="1"/>
          </p:cNvSpPr>
          <p:nvPr>
            <p:ph type="ftr" idx="11"/>
          </p:nvPr>
        </p:nvSpPr>
        <p:spPr>
          <a:xfrm>
            <a:off x="3448050" y="6886575"/>
            <a:ext cx="3194050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2"/>
          <p:cNvSpPr txBox="1">
            <a:spLocks noGrp="1"/>
          </p:cNvSpPr>
          <p:nvPr>
            <p:ph type="sldNum" idx="12"/>
          </p:nvPr>
        </p:nvSpPr>
        <p:spPr>
          <a:xfrm>
            <a:off x="7227888" y="6886575"/>
            <a:ext cx="2347912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3"/>
          <p:cNvSpPr txBox="1"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3"/>
          <p:cNvSpPr txBox="1">
            <a:spLocks noGrp="1"/>
          </p:cNvSpPr>
          <p:nvPr>
            <p:ph type="body" idx="1"/>
          </p:nvPr>
        </p:nvSpPr>
        <p:spPr>
          <a:xfrm>
            <a:off x="4286250" y="1089025"/>
            <a:ext cx="5102225" cy="537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31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1413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3"/>
          <p:cNvSpPr txBox="1">
            <a:spLocks noGrp="1"/>
          </p:cNvSpPr>
          <p:nvPr>
            <p:ph type="body" idx="2"/>
          </p:nvPr>
        </p:nvSpPr>
        <p:spPr>
          <a:xfrm>
            <a:off x="693738" y="2268538"/>
            <a:ext cx="3251200" cy="4200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141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23"/>
          <p:cNvSpPr txBox="1">
            <a:spLocks noGrp="1"/>
          </p:cNvSpPr>
          <p:nvPr>
            <p:ph type="dt" idx="10"/>
          </p:nvPr>
        </p:nvSpPr>
        <p:spPr>
          <a:xfrm>
            <a:off x="503238" y="6886575"/>
            <a:ext cx="2349500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3"/>
          <p:cNvSpPr txBox="1">
            <a:spLocks noGrp="1"/>
          </p:cNvSpPr>
          <p:nvPr>
            <p:ph type="ftr" idx="11"/>
          </p:nvPr>
        </p:nvSpPr>
        <p:spPr>
          <a:xfrm>
            <a:off x="3448050" y="6886575"/>
            <a:ext cx="3194050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3"/>
          <p:cNvSpPr txBox="1">
            <a:spLocks noGrp="1"/>
          </p:cNvSpPr>
          <p:nvPr>
            <p:ph type="sldNum" idx="12"/>
          </p:nvPr>
        </p:nvSpPr>
        <p:spPr>
          <a:xfrm>
            <a:off x="7227888" y="6886575"/>
            <a:ext cx="2347912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4"/>
          <p:cNvSpPr txBox="1"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4"/>
          <p:cNvSpPr>
            <a:spLocks noGrp="1"/>
          </p:cNvSpPr>
          <p:nvPr>
            <p:ph type="pic" idx="2"/>
          </p:nvPr>
        </p:nvSpPr>
        <p:spPr>
          <a:xfrm>
            <a:off x="4286250" y="1089025"/>
            <a:ext cx="5102225" cy="53721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4"/>
          <p:cNvSpPr txBox="1">
            <a:spLocks noGrp="1"/>
          </p:cNvSpPr>
          <p:nvPr>
            <p:ph type="body" idx="1"/>
          </p:nvPr>
        </p:nvSpPr>
        <p:spPr>
          <a:xfrm>
            <a:off x="693738" y="2268538"/>
            <a:ext cx="3251200" cy="4200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141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24"/>
          <p:cNvSpPr txBox="1">
            <a:spLocks noGrp="1"/>
          </p:cNvSpPr>
          <p:nvPr>
            <p:ph type="dt" idx="10"/>
          </p:nvPr>
        </p:nvSpPr>
        <p:spPr>
          <a:xfrm>
            <a:off x="503238" y="6886575"/>
            <a:ext cx="2349500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4"/>
          <p:cNvSpPr txBox="1">
            <a:spLocks noGrp="1"/>
          </p:cNvSpPr>
          <p:nvPr>
            <p:ph type="ftr" idx="11"/>
          </p:nvPr>
        </p:nvSpPr>
        <p:spPr>
          <a:xfrm>
            <a:off x="3448050" y="6886575"/>
            <a:ext cx="3194050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4"/>
          <p:cNvSpPr txBox="1">
            <a:spLocks noGrp="1"/>
          </p:cNvSpPr>
          <p:nvPr>
            <p:ph type="sldNum" idx="12"/>
          </p:nvPr>
        </p:nvSpPr>
        <p:spPr>
          <a:xfrm>
            <a:off x="7227888" y="6886575"/>
            <a:ext cx="2347912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5"/>
          <p:cNvSpPr txBox="1">
            <a:spLocks noGrp="1"/>
          </p:cNvSpPr>
          <p:nvPr>
            <p:ph type="title"/>
          </p:nvPr>
        </p:nvSpPr>
        <p:spPr>
          <a:xfrm>
            <a:off x="503238" y="301625"/>
            <a:ext cx="9072562" cy="1262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5"/>
          <p:cNvSpPr txBox="1">
            <a:spLocks noGrp="1"/>
          </p:cNvSpPr>
          <p:nvPr>
            <p:ph type="body" idx="1"/>
          </p:nvPr>
        </p:nvSpPr>
        <p:spPr>
          <a:xfrm rot="5400000">
            <a:off x="2544763" y="-273049"/>
            <a:ext cx="4989513" cy="9072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5"/>
          <p:cNvSpPr txBox="1">
            <a:spLocks noGrp="1"/>
          </p:cNvSpPr>
          <p:nvPr>
            <p:ph type="dt" idx="10"/>
          </p:nvPr>
        </p:nvSpPr>
        <p:spPr>
          <a:xfrm>
            <a:off x="503238" y="6886575"/>
            <a:ext cx="2349500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5"/>
          <p:cNvSpPr txBox="1">
            <a:spLocks noGrp="1"/>
          </p:cNvSpPr>
          <p:nvPr>
            <p:ph type="ftr" idx="11"/>
          </p:nvPr>
        </p:nvSpPr>
        <p:spPr>
          <a:xfrm>
            <a:off x="3448050" y="6886575"/>
            <a:ext cx="3194050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5"/>
          <p:cNvSpPr txBox="1">
            <a:spLocks noGrp="1"/>
          </p:cNvSpPr>
          <p:nvPr>
            <p:ph type="sldNum" idx="12"/>
          </p:nvPr>
        </p:nvSpPr>
        <p:spPr>
          <a:xfrm>
            <a:off x="7227888" y="6886575"/>
            <a:ext cx="2347912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>
            <a:spLocks noGrp="1"/>
          </p:cNvSpPr>
          <p:nvPr>
            <p:ph type="title"/>
          </p:nvPr>
        </p:nvSpPr>
        <p:spPr>
          <a:xfrm>
            <a:off x="503238" y="301625"/>
            <a:ext cx="9072562" cy="1262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5"/>
          <p:cNvSpPr txBox="1">
            <a:spLocks noGrp="1"/>
          </p:cNvSpPr>
          <p:nvPr>
            <p:ph type="body" idx="1"/>
          </p:nvPr>
        </p:nvSpPr>
        <p:spPr>
          <a:xfrm>
            <a:off x="503238" y="1768475"/>
            <a:ext cx="9072562" cy="4989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1413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5"/>
          <p:cNvSpPr txBox="1">
            <a:spLocks noGrp="1"/>
          </p:cNvSpPr>
          <p:nvPr>
            <p:ph type="dt" idx="10"/>
          </p:nvPr>
        </p:nvSpPr>
        <p:spPr>
          <a:xfrm>
            <a:off x="503238" y="6886575"/>
            <a:ext cx="2349500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5"/>
          <p:cNvSpPr txBox="1">
            <a:spLocks noGrp="1"/>
          </p:cNvSpPr>
          <p:nvPr>
            <p:ph type="ftr" idx="11"/>
          </p:nvPr>
        </p:nvSpPr>
        <p:spPr>
          <a:xfrm>
            <a:off x="3448050" y="6886575"/>
            <a:ext cx="3194050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5"/>
          <p:cNvSpPr txBox="1">
            <a:spLocks noGrp="1"/>
          </p:cNvSpPr>
          <p:nvPr>
            <p:ph type="sldNum" idx="12"/>
          </p:nvPr>
        </p:nvSpPr>
        <p:spPr>
          <a:xfrm>
            <a:off x="7227888" y="6886575"/>
            <a:ext cx="2347912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Alain.azam@ac-lyon.fr" TargetMode="External"/><Relationship Id="rId5" Type="http://schemas.openxmlformats.org/officeDocument/2006/relationships/hyperlink" Target="mailto:catherine.gaget@ac-lyon.fr" TargetMode="Externa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tutoratlyonsud.univ-lyon1.fr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56513" y="0"/>
            <a:ext cx="2427287" cy="1535113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"/>
          <p:cNvSpPr txBox="1">
            <a:spLocks noGrp="1"/>
          </p:cNvSpPr>
          <p:nvPr>
            <p:ph type="title" idx="4294967295"/>
          </p:nvPr>
        </p:nvSpPr>
        <p:spPr>
          <a:xfrm>
            <a:off x="0" y="765175"/>
            <a:ext cx="10080625" cy="3446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fr-FR" sz="36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fr-FR" b="1">
                <a:solidFill>
                  <a:schemeClr val="accent1"/>
                </a:solidFill>
                <a:latin typeface="Comic Sans MS"/>
                <a:ea typeface="Comic Sans MS"/>
                <a:cs typeface="Comic Sans MS"/>
                <a:sym typeface="Comic Sans MS"/>
              </a:rPr>
              <a:t>LA CORDÉE SANTÉ</a:t>
            </a:r>
            <a:br>
              <a:rPr lang="fr-FR" sz="36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br>
              <a:rPr lang="fr-FR" sz="36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br>
              <a:rPr lang="fr-FR" sz="36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fr-FR" sz="36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fr-FR" sz="3600" b="1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Programme d'aide à l'orientation vers les métiers de la santé</a:t>
            </a:r>
            <a:endParaRPr/>
          </a:p>
        </p:txBody>
      </p:sp>
      <p:pic>
        <p:nvPicPr>
          <p:cNvPr id="91" name="Google Shape;91;p1"/>
          <p:cNvPicPr preferRelativeResize="0">
            <a:picLocks noGrp="1"/>
          </p:cNvPicPr>
          <p:nvPr>
            <p:ph type="pic" idx="2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2757488" y="4692650"/>
            <a:ext cx="4899025" cy="2487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"/>
          <p:cNvPicPr preferRelativeResize="0"/>
          <p:nvPr/>
        </p:nvPicPr>
        <p:blipFill rotWithShape="1">
          <a:blip r:embed="rId5">
            <a:alphaModFix/>
          </a:blip>
          <a:srcRect l="7074" t="25293" r="7173" b="16083"/>
          <a:stretch/>
        </p:blipFill>
        <p:spPr>
          <a:xfrm>
            <a:off x="44604" y="51495"/>
            <a:ext cx="2654300" cy="14081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1"/>
          <p:cNvSpPr txBox="1">
            <a:spLocks noGrp="1"/>
          </p:cNvSpPr>
          <p:nvPr>
            <p:ph type="body" idx="4294967295"/>
          </p:nvPr>
        </p:nvSpPr>
        <p:spPr>
          <a:xfrm>
            <a:off x="95754" y="728120"/>
            <a:ext cx="9895739" cy="6475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mic Sans MS"/>
              <a:buNone/>
            </a:pPr>
            <a:r>
              <a:rPr lang="fr-FR" sz="28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Pour des élèves motivés (en priorité les Terminales avant  </a:t>
            </a:r>
            <a:r>
              <a:rPr lang="fr-FR" sz="2800" dirty="0" err="1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ParcourSup</a:t>
            </a:r>
            <a:r>
              <a:rPr lang="fr-FR" sz="28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et les 1</a:t>
            </a:r>
            <a:r>
              <a:rPr lang="fr-FR" sz="2800" baseline="300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e</a:t>
            </a:r>
            <a:r>
              <a:rPr lang="fr-FR" sz="28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) :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dirty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125730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60"/>
              <a:buNone/>
            </a:pPr>
            <a:r>
              <a:rPr lang="fr-FR" sz="28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- Stage d'une semaine d'observation à </a:t>
            </a:r>
            <a:r>
              <a:rPr lang="fr-FR" sz="2800" b="1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l’EPHAD d’Ampuis ou de Vienne ( ou de Givors??) </a:t>
            </a:r>
            <a:r>
              <a:rPr lang="fr-FR" sz="28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pendant les vacances scolaires</a:t>
            </a:r>
            <a:endParaRPr sz="2800" dirty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125730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60"/>
              <a:buNone/>
            </a:pPr>
            <a:endParaRPr sz="2800" i="1" dirty="0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125730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60"/>
              <a:buNone/>
            </a:pPr>
            <a:endParaRPr sz="2800" i="1" dirty="0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None/>
            </a:pPr>
            <a:endParaRPr dirty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25" name="Google Shape;225;p11"/>
          <p:cNvSpPr txBox="1"/>
          <p:nvPr/>
        </p:nvSpPr>
        <p:spPr>
          <a:xfrm>
            <a:off x="0" y="0"/>
            <a:ext cx="8035925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CC0099"/>
              </a:buClr>
              <a:buSzPts val="2800"/>
              <a:buFont typeface="Wingdings" panose="05000000000000000000" pitchFamily="2" charset="2"/>
              <a:buChar char="è"/>
            </a:pPr>
            <a:r>
              <a:rPr lang="fr-FR" sz="2800" b="1" u="sng" dirty="0">
                <a:solidFill>
                  <a:srgbClr val="CC0099"/>
                </a:solidFill>
                <a:latin typeface="Comic Sans MS"/>
                <a:ea typeface="Comic Sans MS"/>
                <a:cs typeface="Comic Sans MS"/>
                <a:sym typeface="Comic Sans MS"/>
              </a:rPr>
              <a:t>La possibilité de faire des stages</a:t>
            </a: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Google Shape;241;p13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724186" y="4953674"/>
            <a:ext cx="3356440" cy="2606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6262" y="5515104"/>
            <a:ext cx="2947523" cy="1520038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13"/>
          <p:cNvSpPr txBox="1"/>
          <p:nvPr/>
        </p:nvSpPr>
        <p:spPr>
          <a:xfrm>
            <a:off x="1" y="111512"/>
            <a:ext cx="10080624" cy="56938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Merci pour votre attention!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Si vous avez des questions vous pouvez écrire à: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marR="0" lvl="0" indent="-4572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ingdings" panose="05000000000000000000" pitchFamily="2" charset="2"/>
              <a:buChar char="è"/>
            </a:pPr>
            <a:r>
              <a:rPr lang="fr-FR" sz="28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GAGET Catherine, Professeur référent de  la cordée santé au lycée Aragon-Picasso</a:t>
            </a:r>
            <a:endParaRPr dirty="0"/>
          </a:p>
          <a:p>
            <a:pPr marL="457200" marR="0" lvl="0" indent="-457200" algn="ctr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è"/>
            </a:pPr>
            <a:r>
              <a:rPr lang="fr-FR" sz="2800" u="sng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catherine.gaget@ac-lyon.fr</a:t>
            </a:r>
            <a:endParaRPr sz="28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marR="0" lvl="0" indent="-457200" algn="ctr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è"/>
            </a:pPr>
            <a:endParaRPr sz="28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marR="0" lvl="0" indent="-4572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ingdings" panose="05000000000000000000" pitchFamily="2" charset="2"/>
              <a:buChar char="è"/>
            </a:pPr>
            <a:r>
              <a:rPr lang="fr-FR" sz="28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AZAM Alain, Professeur référent des cordées de la réussite au Lycée Aragon-Picasso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u="sng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alain.azam@ac-lyon.fr</a:t>
            </a:r>
            <a:endParaRPr sz="28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"/>
          <p:cNvSpPr txBox="1"/>
          <p:nvPr/>
        </p:nvSpPr>
        <p:spPr>
          <a:xfrm>
            <a:off x="0" y="63500"/>
            <a:ext cx="10080625" cy="8202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 b="1" i="0" u="sng" strike="noStrike" cap="none" dirty="0">
                <a:solidFill>
                  <a:srgbClr val="0070C0"/>
                </a:solidFill>
                <a:latin typeface="Comic Sans MS"/>
                <a:ea typeface="Comic Sans MS"/>
                <a:cs typeface="Comic Sans MS"/>
                <a:sym typeface="Comic Sans MS"/>
              </a:rPr>
              <a:t>QU’EST CE QUE LA CORDÉE SANTÉ?</a:t>
            </a:r>
            <a:endParaRPr dirty="0"/>
          </a:p>
          <a:p>
            <a:pPr marL="0" marR="0" lvl="0" indent="0" algn="ctr" rtl="0">
              <a:spcBef>
                <a:spcPts val="1414"/>
              </a:spcBef>
              <a:spcAft>
                <a:spcPts val="0"/>
              </a:spcAft>
              <a:buNone/>
            </a:pPr>
            <a:endParaRPr sz="1000" b="1" i="0" u="none" strike="noStrike" cap="none" dirty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marR="0" lvl="0" indent="-457200" algn="l" rtl="0">
              <a:spcBef>
                <a:spcPts val="1414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Wingdings" panose="05000000000000000000" pitchFamily="2" charset="2"/>
              <a:buChar char="è"/>
            </a:pPr>
            <a:r>
              <a:rPr lang="fr-FR" sz="2800" b="0" i="0" u="none" strike="noStrike" cap="none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Un programme financé par l'Etat qui vise à faire de l'accompagnement à l'orientation un levier </a:t>
            </a:r>
            <a:r>
              <a:rPr lang="fr-FR" sz="2800" b="1" i="0" u="none" strike="noStrike" cap="none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de l’égalité des chances</a:t>
            </a:r>
            <a:r>
              <a:rPr lang="fr-FR" sz="2800" b="0" i="0" u="none" strike="noStrike" cap="none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. </a:t>
            </a:r>
            <a:endParaRPr dirty="0"/>
          </a:p>
          <a:p>
            <a:pPr marL="171450" marR="0" lvl="0" indent="-171450" algn="l" rtl="0">
              <a:spcBef>
                <a:spcPts val="1414"/>
              </a:spcBef>
              <a:spcAft>
                <a:spcPts val="0"/>
              </a:spcAft>
              <a:buFont typeface="Wingdings" panose="05000000000000000000" pitchFamily="2" charset="2"/>
              <a:buChar char="è"/>
            </a:pPr>
            <a:endParaRPr sz="1200" b="0" i="0" u="none" strike="noStrike" cap="none" dirty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marR="0" lvl="0" indent="-457200" algn="l" rtl="0">
              <a:spcBef>
                <a:spcPts val="1414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Wingdings" panose="05000000000000000000" pitchFamily="2" charset="2"/>
              <a:buChar char="è"/>
            </a:pPr>
            <a:r>
              <a:rPr lang="fr-FR" sz="2800" b="0" i="0" u="none" strike="noStrike" cap="none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L'objectif est de </a:t>
            </a:r>
            <a:r>
              <a:rPr lang="fr-FR" sz="2800" b="1" i="0" u="none" strike="noStrike" cap="none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lutter contre l'autocensure </a:t>
            </a:r>
            <a:r>
              <a:rPr lang="fr-FR" sz="2800" b="0" i="0" u="none" strike="noStrike" cap="none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et de </a:t>
            </a:r>
            <a:r>
              <a:rPr lang="fr-FR" sz="2800" b="1" i="0" u="none" strike="noStrike" cap="none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susciter l'ambition scolaire des élèves </a:t>
            </a:r>
            <a:r>
              <a:rPr lang="fr-FR" sz="2800" b="0" i="0" u="none" strike="noStrike" cap="none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par un accompagnement vers l'enseignement supérieur.</a:t>
            </a:r>
            <a:endParaRPr dirty="0"/>
          </a:p>
          <a:p>
            <a:pPr marL="171450" marR="0" lvl="0" indent="-171450" algn="l" rtl="0">
              <a:spcBef>
                <a:spcPts val="1414"/>
              </a:spcBef>
              <a:spcAft>
                <a:spcPts val="0"/>
              </a:spcAft>
              <a:buFont typeface="Wingdings" panose="05000000000000000000" pitchFamily="2" charset="2"/>
              <a:buChar char="è"/>
            </a:pPr>
            <a:endParaRPr sz="1200" b="0" i="0" u="none" strike="noStrike" cap="none" dirty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marR="0" lvl="0" indent="-457200" algn="l" rtl="0">
              <a:spcBef>
                <a:spcPts val="1414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Wingdings" panose="05000000000000000000" pitchFamily="2" charset="2"/>
              <a:buChar char="è"/>
            </a:pPr>
            <a:r>
              <a:rPr lang="fr-FR" sz="2800" b="0" i="0" u="none" strike="noStrike" cap="none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Un ensemble </a:t>
            </a:r>
            <a:r>
              <a:rPr lang="fr-FR" sz="2800" b="1" i="0" u="none" strike="noStrike" cap="none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d'actions d'accompagnement </a:t>
            </a:r>
            <a:r>
              <a:rPr lang="fr-FR" sz="2800" b="0" i="0" u="none" strike="noStrike" cap="none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est proposé dans le lycée « encordé » en faveur des </a:t>
            </a:r>
            <a:r>
              <a:rPr lang="fr-FR" sz="2800" b="1" i="0" u="none" strike="noStrike" cap="none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élèves</a:t>
            </a:r>
            <a:r>
              <a:rPr lang="fr-FR" sz="2800" b="0" i="0" u="none" strike="noStrike" cap="none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fr-FR" sz="2800" b="1" i="0" u="none" strike="noStrike" cap="none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volontaires</a:t>
            </a:r>
            <a:r>
              <a:rPr lang="fr-FR" sz="2800" b="0" i="0" u="none" strike="noStrike" cap="none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.</a:t>
            </a:r>
            <a:endParaRPr sz="2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1414"/>
              </a:spcBef>
              <a:spcAft>
                <a:spcPts val="0"/>
              </a:spcAft>
              <a:buFont typeface="Wingdings" panose="05000000000000000000" pitchFamily="2" charset="2"/>
              <a:buChar char="è"/>
            </a:pPr>
            <a:endParaRPr sz="12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57200" algn="l" rtl="0">
              <a:spcBef>
                <a:spcPts val="1414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ingdings" panose="05000000000000000000" pitchFamily="2" charset="2"/>
              <a:buChar char="è"/>
            </a:pPr>
            <a:r>
              <a:rPr lang="fr-FR" sz="2800" b="0" i="0" u="none" strike="noStrike" cap="none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La participation de l’élève est mentionnée dans le dossier scolaire = </a:t>
            </a:r>
            <a:r>
              <a:rPr lang="fr-FR" sz="2800" b="1" i="0" u="none" strike="noStrike" cap="none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atout supplémentaire sur ParcourSup</a:t>
            </a:r>
            <a:r>
              <a:rPr lang="fr-FR" sz="2800" b="0" i="0" u="none" strike="noStrike" cap="none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.</a:t>
            </a:r>
            <a:endParaRPr dirty="0"/>
          </a:p>
          <a:p>
            <a:pPr marL="0" marR="0" lvl="0" indent="0" algn="l" rtl="0">
              <a:spcBef>
                <a:spcPts val="1414"/>
              </a:spcBef>
              <a:spcAft>
                <a:spcPts val="0"/>
              </a:spcAft>
              <a:buNone/>
            </a:pP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>
            <a:spLocks noGrp="1"/>
          </p:cNvSpPr>
          <p:nvPr>
            <p:ph type="title" idx="4294967295"/>
          </p:nvPr>
        </p:nvSpPr>
        <p:spPr>
          <a:xfrm>
            <a:off x="0" y="434975"/>
            <a:ext cx="10080625" cy="159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 b="1" u="sng" dirty="0">
                <a:solidFill>
                  <a:srgbClr val="0070C0"/>
                </a:solidFill>
                <a:latin typeface="Comic Sans MS"/>
                <a:ea typeface="Comic Sans MS"/>
                <a:cs typeface="Comic Sans MS"/>
                <a:sym typeface="Comic Sans MS"/>
              </a:rPr>
              <a:t>ETUDES</a:t>
            </a:r>
            <a:r>
              <a:rPr lang="fr-FR" sz="3600" b="1" u="sng" dirty="0">
                <a:solidFill>
                  <a:schemeClr val="accent1"/>
                </a:solidFill>
                <a:latin typeface="Comic Sans MS"/>
                <a:ea typeface="Comic Sans MS"/>
                <a:cs typeface="Comic Sans MS"/>
                <a:sym typeface="Comic Sans MS"/>
              </a:rPr>
              <a:t> CONCERNÉES : </a:t>
            </a:r>
            <a:br>
              <a:rPr lang="fr-FR" sz="3200" b="1" dirty="0">
                <a:solidFill>
                  <a:schemeClr val="accent1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fr-FR" sz="28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Médecine, Dentaire, Pharmacie, Maïeutique (Sage-femme), Kiné, Infirmier…………</a:t>
            </a:r>
            <a:endParaRPr sz="32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04" name="Google Shape;104;p3"/>
          <p:cNvSpPr txBox="1"/>
          <p:nvPr/>
        </p:nvSpPr>
        <p:spPr>
          <a:xfrm>
            <a:off x="0" y="2922588"/>
            <a:ext cx="10080625" cy="159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 b="1" i="0" u="sng" strike="noStrike" cap="none">
                <a:solidFill>
                  <a:schemeClr val="accent1"/>
                </a:solidFill>
                <a:latin typeface="Comic Sans MS"/>
                <a:ea typeface="Comic Sans MS"/>
                <a:cs typeface="Comic Sans MS"/>
                <a:sym typeface="Comic Sans MS"/>
              </a:rPr>
              <a:t>ELÈVES CONCERNÉS : </a:t>
            </a:r>
            <a:br>
              <a:rPr lang="fr-FR" sz="3200" b="1" i="0" u="none" strike="noStrike" cap="none">
                <a:solidFill>
                  <a:schemeClr val="accent1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fr-FR" sz="2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Tous les élèves du Lycée (Seconde, Première &amp; Terminale) intéressés par les métiers de la santé et du soin.</a:t>
            </a:r>
            <a:endParaRPr sz="3200" b="0" i="0" u="none" strike="noStrike" cap="non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05" name="Google Shape;105;p3"/>
          <p:cNvSpPr txBox="1"/>
          <p:nvPr/>
        </p:nvSpPr>
        <p:spPr>
          <a:xfrm>
            <a:off x="0" y="5534025"/>
            <a:ext cx="10080625" cy="159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 b="1" i="0" u="sng" strike="noStrike" cap="none">
                <a:solidFill>
                  <a:schemeClr val="accent1"/>
                </a:solidFill>
                <a:latin typeface="Comic Sans MS"/>
                <a:ea typeface="Comic Sans MS"/>
                <a:cs typeface="Comic Sans MS"/>
                <a:sym typeface="Comic Sans MS"/>
              </a:rPr>
              <a:t>OBJECTIFS : </a:t>
            </a:r>
            <a:br>
              <a:rPr lang="fr-FR" sz="3200" b="1" i="0" u="none" strike="noStrike" cap="none">
                <a:solidFill>
                  <a:schemeClr val="accent1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fr-FR" sz="2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Aider les élèves à devenir acteurs de leur projet d’orientation, à découvrir les champs des possibles </a:t>
            </a:r>
            <a:endParaRPr sz="3200" b="0" i="0" u="none" strike="noStrike" cap="non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6CFCBB82-4166-8C28-D2C3-6BBAF580C1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26775"/>
              </p:ext>
            </p:extLst>
          </p:nvPr>
        </p:nvGraphicFramePr>
        <p:xfrm>
          <a:off x="0" y="44605"/>
          <a:ext cx="9985881" cy="7589520"/>
        </p:xfrm>
        <a:graphic>
          <a:graphicData uri="http://schemas.openxmlformats.org/drawingml/2006/table">
            <a:tbl>
              <a:tblPr/>
              <a:tblGrid>
                <a:gridCol w="1382751">
                  <a:extLst>
                    <a:ext uri="{9D8B030D-6E8A-4147-A177-3AD203B41FA5}">
                      <a16:colId xmlns:a16="http://schemas.microsoft.com/office/drawing/2014/main" val="3994659262"/>
                    </a:ext>
                  </a:extLst>
                </a:gridCol>
                <a:gridCol w="3479181">
                  <a:extLst>
                    <a:ext uri="{9D8B030D-6E8A-4147-A177-3AD203B41FA5}">
                      <a16:colId xmlns:a16="http://schemas.microsoft.com/office/drawing/2014/main" val="2912925153"/>
                    </a:ext>
                  </a:extLst>
                </a:gridCol>
                <a:gridCol w="1170878">
                  <a:extLst>
                    <a:ext uri="{9D8B030D-6E8A-4147-A177-3AD203B41FA5}">
                      <a16:colId xmlns:a16="http://schemas.microsoft.com/office/drawing/2014/main" val="283909299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3355446575"/>
                    </a:ext>
                  </a:extLst>
                </a:gridCol>
                <a:gridCol w="1338146">
                  <a:extLst>
                    <a:ext uri="{9D8B030D-6E8A-4147-A177-3AD203B41FA5}">
                      <a16:colId xmlns:a16="http://schemas.microsoft.com/office/drawing/2014/main" val="4212969767"/>
                    </a:ext>
                  </a:extLst>
                </a:gridCol>
                <a:gridCol w="1243325">
                  <a:extLst>
                    <a:ext uri="{9D8B030D-6E8A-4147-A177-3AD203B41FA5}">
                      <a16:colId xmlns:a16="http://schemas.microsoft.com/office/drawing/2014/main" val="2447767573"/>
                    </a:ext>
                  </a:extLst>
                </a:gridCol>
              </a:tblGrid>
              <a:tr h="292163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latin typeface="Comic Sans MS" panose="030F0702030302020204" pitchFamily="66" charset="0"/>
                        </a:rPr>
                        <a:t>Date</a:t>
                      </a: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latin typeface="Comic Sans MS" panose="030F0702030302020204" pitchFamily="66" charset="0"/>
                        </a:rPr>
                        <a:t>Action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latin typeface="Comic Sans MS" panose="030F0702030302020204" pitchFamily="66" charset="0"/>
                        </a:rPr>
                        <a:t>Lycée GIVORS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latin typeface="Comic Sans MS" panose="030F0702030302020204" pitchFamily="66" charset="0"/>
                        </a:rPr>
                        <a:t>Collèges GIVORS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latin typeface="Comic Sans MS" panose="030F0702030302020204" pitchFamily="66" charset="0"/>
                        </a:rPr>
                        <a:t>Lycée RIVE de GIER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latin typeface="Comic Sans MS" panose="030F0702030302020204" pitchFamily="66" charset="0"/>
                        </a:rPr>
                        <a:t>Lycée St ROMAIN en GAL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3212406"/>
                  </a:ext>
                </a:extLst>
              </a:tr>
              <a:tr h="403674">
                <a:tc>
                  <a:txBody>
                    <a:bodyPr/>
                    <a:lstStyle/>
                    <a:p>
                      <a:r>
                        <a:rPr lang="fr-FR" dirty="0">
                          <a:latin typeface="Comic Sans MS" panose="030F0702030302020204" pitchFamily="66" charset="0"/>
                        </a:rPr>
                        <a:t>Mardi</a:t>
                      </a:r>
                    </a:p>
                    <a:p>
                      <a:r>
                        <a:rPr lang="fr-FR" dirty="0">
                          <a:latin typeface="Comic Sans MS" panose="030F0702030302020204" pitchFamily="66" charset="0"/>
                        </a:rPr>
                        <a:t>24 septembre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latin typeface="Comic Sans MS" panose="030F0702030302020204" pitchFamily="66" charset="0"/>
                        </a:rPr>
                        <a:t>Réunion d’information-Présentation de la cordée santé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5274242"/>
                  </a:ext>
                </a:extLst>
              </a:tr>
              <a:tr h="210318">
                <a:tc>
                  <a:txBody>
                    <a:bodyPr/>
                    <a:lstStyle/>
                    <a:p>
                      <a:r>
                        <a:rPr lang="fr-FR" dirty="0">
                          <a:latin typeface="Comic Sans MS" panose="030F0702030302020204" pitchFamily="66" charset="0"/>
                        </a:rPr>
                        <a:t>Mercredi</a:t>
                      </a:r>
                    </a:p>
                    <a:p>
                      <a:r>
                        <a:rPr lang="fr-FR" dirty="0">
                          <a:latin typeface="Comic Sans MS" panose="030F0702030302020204" pitchFamily="66" charset="0"/>
                        </a:rPr>
                        <a:t>9 octobre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latin typeface="Comic Sans MS" panose="030F0702030302020204" pitchFamily="66" charset="0"/>
                        </a:rPr>
                        <a:t>Rencontre avec des étudiants en 2ème ou 3ème année de  Médecine de l'association Tutorat Santé Lyon Sud.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Comic Sans MS" panose="030F0702030302020204" pitchFamily="66" charset="0"/>
                        </a:rPr>
                        <a:t>2de /1</a:t>
                      </a:r>
                      <a:r>
                        <a:rPr lang="fr-FR" baseline="30000" dirty="0">
                          <a:latin typeface="Comic Sans MS" panose="030F0702030302020204" pitchFamily="66" charset="0"/>
                        </a:rPr>
                        <a:t>e</a:t>
                      </a:r>
                      <a:r>
                        <a:rPr lang="fr-FR" dirty="0">
                          <a:latin typeface="Comic Sans MS" panose="030F0702030302020204" pitchFamily="66" charset="0"/>
                        </a:rPr>
                        <a:t> /Tale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Comic Sans MS" panose="030F0702030302020204" pitchFamily="66" charset="0"/>
                        </a:rPr>
                        <a:t>3</a:t>
                      </a:r>
                      <a:r>
                        <a:rPr lang="fr-FR" baseline="30000" dirty="0">
                          <a:latin typeface="Comic Sans MS" panose="030F0702030302020204" pitchFamily="66" charset="0"/>
                        </a:rPr>
                        <a:t>e</a:t>
                      </a:r>
                      <a:r>
                        <a:rPr lang="fr-FR" dirty="0">
                          <a:latin typeface="Comic Sans MS" panose="030F0702030302020204" pitchFamily="66" charset="0"/>
                        </a:rPr>
                        <a:t> Accompagnés du référent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Comic Sans MS" panose="030F0702030302020204" pitchFamily="66" charset="0"/>
                        </a:rPr>
                        <a:t>2de /1e /Tale</a:t>
                      </a:r>
                    </a:p>
                    <a:p>
                      <a:pPr algn="ctr"/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Comic Sans MS" panose="030F0702030302020204" pitchFamily="66" charset="0"/>
                        </a:rPr>
                        <a:t>2de /1e /Tale</a:t>
                      </a:r>
                    </a:p>
                    <a:p>
                      <a:pPr algn="ctr"/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0673559"/>
                  </a:ext>
                </a:extLst>
              </a:tr>
              <a:tr h="136720">
                <a:tc>
                  <a:txBody>
                    <a:bodyPr/>
                    <a:lstStyle/>
                    <a:p>
                      <a:r>
                        <a:rPr lang="fr-FR" dirty="0">
                          <a:latin typeface="Comic Sans MS" panose="030F0702030302020204" pitchFamily="66" charset="0"/>
                        </a:rPr>
                        <a:t>Lundi 21 octobre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latin typeface="Comic Sans MS" panose="030F0702030302020204" pitchFamily="66" charset="0"/>
                        </a:rPr>
                        <a:t>Formation PSC1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r-FR" dirty="0">
                          <a:latin typeface="Comic Sans MS" panose="030F0702030302020204" pitchFamily="66" charset="0"/>
                        </a:rPr>
                        <a:t>2de /1</a:t>
                      </a:r>
                      <a:r>
                        <a:rPr lang="fr-FR" baseline="30000" dirty="0">
                          <a:latin typeface="Comic Sans MS" panose="030F0702030302020204" pitchFamily="66" charset="0"/>
                        </a:rPr>
                        <a:t>e</a:t>
                      </a:r>
                      <a:r>
                        <a:rPr lang="fr-FR" dirty="0">
                          <a:latin typeface="Comic Sans MS" panose="030F0702030302020204" pitchFamily="66" charset="0"/>
                        </a:rPr>
                        <a:t> /Tale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r-FR" dirty="0">
                          <a:latin typeface="Comic Sans MS" panose="030F0702030302020204" pitchFamily="66" charset="0"/>
                        </a:rPr>
                        <a:t>2de /1</a:t>
                      </a:r>
                      <a:r>
                        <a:rPr lang="fr-FR" baseline="30000" dirty="0">
                          <a:latin typeface="Comic Sans MS" panose="030F0702030302020204" pitchFamily="66" charset="0"/>
                        </a:rPr>
                        <a:t>e</a:t>
                      </a:r>
                      <a:r>
                        <a:rPr lang="fr-FR" dirty="0">
                          <a:latin typeface="Comic Sans MS" panose="030F0702030302020204" pitchFamily="66" charset="0"/>
                        </a:rPr>
                        <a:t> /Tale</a:t>
                      </a:r>
                    </a:p>
                    <a:p>
                      <a:pPr algn="ctr"/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57636645"/>
                  </a:ext>
                </a:extLst>
              </a:tr>
              <a:tr h="587973">
                <a:tc>
                  <a:txBody>
                    <a:bodyPr/>
                    <a:lstStyle/>
                    <a:p>
                      <a:r>
                        <a:rPr lang="fr-FR" dirty="0">
                          <a:latin typeface="Comic Sans MS" panose="030F0702030302020204" pitchFamily="66" charset="0"/>
                        </a:rPr>
                        <a:t>Mercredi 20 Novembre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latin typeface="Comic Sans MS" panose="030F0702030302020204" pitchFamily="66" charset="0"/>
                        </a:rPr>
                        <a:t>Visite de L’ISFI Saint Joseph Saint Luc à Lyon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Comic Sans MS" panose="030F0702030302020204" pitchFamily="66" charset="0"/>
                        </a:rPr>
                        <a:t>Terminale</a:t>
                      </a:r>
                    </a:p>
                    <a:p>
                      <a:pPr algn="ctr"/>
                      <a:r>
                        <a:rPr lang="fr-FR" dirty="0">
                          <a:latin typeface="Comic Sans MS" panose="030F0702030302020204" pitchFamily="66" charset="0"/>
                        </a:rPr>
                        <a:t>(1</a:t>
                      </a:r>
                      <a:r>
                        <a:rPr lang="fr-FR" baseline="30000" dirty="0">
                          <a:latin typeface="Comic Sans MS" panose="030F0702030302020204" pitchFamily="66" charset="0"/>
                        </a:rPr>
                        <a:t>e</a:t>
                      </a:r>
                      <a:r>
                        <a:rPr lang="fr-FR" dirty="0">
                          <a:latin typeface="Comic Sans MS" panose="030F0702030302020204" pitchFamily="66" charset="0"/>
                        </a:rPr>
                        <a:t> si place disponible)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96081995"/>
                  </a:ext>
                </a:extLst>
              </a:tr>
              <a:tr h="587973">
                <a:tc>
                  <a:txBody>
                    <a:bodyPr/>
                    <a:lstStyle/>
                    <a:p>
                      <a:r>
                        <a:rPr lang="fr-FR" dirty="0">
                          <a:latin typeface="Comic Sans MS" panose="030F0702030302020204" pitchFamily="66" charset="0"/>
                        </a:rPr>
                        <a:t>Vendredi 29 Novembre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latin typeface="Comic Sans MS" panose="030F0702030302020204" pitchFamily="66" charset="0"/>
                        </a:rPr>
                        <a:t>Forum des métiers de la santé organisé au Lycée Ella Fitzgerald de St Romain en Gal      </a:t>
                      </a:r>
                      <a:r>
                        <a:rPr lang="fr-FR" sz="1800" dirty="0">
                          <a:latin typeface="Comic Sans MS" panose="030F0702030302020204" pitchFamily="66" charset="0"/>
                        </a:rPr>
                        <a:t>?</a:t>
                      </a:r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Comic Sans MS" panose="030F0702030302020204" pitchFamily="66" charset="0"/>
                        </a:rPr>
                        <a:t>2de /1e /Tale</a:t>
                      </a:r>
                    </a:p>
                    <a:p>
                      <a:pPr algn="ctr"/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Comic Sans MS" panose="030F0702030302020204" pitchFamily="66" charset="0"/>
                        </a:rPr>
                        <a:t>2de /1e /Tale</a:t>
                      </a:r>
                    </a:p>
                    <a:p>
                      <a:pPr algn="ctr"/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4480297"/>
                  </a:ext>
                </a:extLst>
              </a:tr>
              <a:tr h="587973">
                <a:tc>
                  <a:txBody>
                    <a:bodyPr/>
                    <a:lstStyle/>
                    <a:p>
                      <a:r>
                        <a:rPr lang="fr-FR" dirty="0">
                          <a:latin typeface="Comic Sans MS" panose="030F0702030302020204" pitchFamily="66" charset="0"/>
                        </a:rPr>
                        <a:t>Décembre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latin typeface="Comic Sans MS" panose="030F0702030302020204" pitchFamily="66" charset="0"/>
                        </a:rPr>
                        <a:t>Forum des anciens élèves: Présentation des études de santé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Comic Sans MS" panose="030F0702030302020204" pitchFamily="66" charset="0"/>
                        </a:rPr>
                        <a:t>2de /1e /Tale</a:t>
                      </a:r>
                    </a:p>
                    <a:p>
                      <a:pPr algn="ctr"/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Comic Sans MS" panose="030F0702030302020204" pitchFamily="66" charset="0"/>
                        </a:rPr>
                        <a:t>3</a:t>
                      </a:r>
                      <a:r>
                        <a:rPr lang="fr-FR" baseline="30000" dirty="0">
                          <a:latin typeface="Comic Sans MS" panose="030F0702030302020204" pitchFamily="66" charset="0"/>
                        </a:rPr>
                        <a:t>e</a:t>
                      </a:r>
                      <a:r>
                        <a:rPr lang="fr-FR" dirty="0">
                          <a:latin typeface="Comic Sans MS" panose="030F0702030302020204" pitchFamily="66" charset="0"/>
                        </a:rPr>
                        <a:t> Accompagnés du référent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Comic Sans MS" panose="030F0702030302020204" pitchFamily="66" charset="0"/>
                        </a:rPr>
                        <a:t>2de /1e /Tale</a:t>
                      </a:r>
                    </a:p>
                    <a:p>
                      <a:pPr algn="ctr"/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92588349"/>
                  </a:ext>
                </a:extLst>
              </a:tr>
              <a:tr h="587973">
                <a:tc>
                  <a:txBody>
                    <a:bodyPr/>
                    <a:lstStyle/>
                    <a:p>
                      <a:r>
                        <a:rPr lang="fr-FR" dirty="0">
                          <a:latin typeface="Comic Sans MS" panose="030F0702030302020204" pitchFamily="66" charset="0"/>
                        </a:rPr>
                        <a:t>Décembre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latin typeface="Comic Sans MS" panose="030F0702030302020204" pitchFamily="66" charset="0"/>
                        </a:rPr>
                        <a:t>Intervention de deux enseignants à la faculté de Pharmacie à Lyon 1, Anne </a:t>
                      </a:r>
                      <a:r>
                        <a:rPr lang="fr-FR" dirty="0" err="1">
                          <a:latin typeface="Comic Sans MS" panose="030F0702030302020204" pitchFamily="66" charset="0"/>
                        </a:rPr>
                        <a:t>Doleans-Jordheim</a:t>
                      </a:r>
                      <a:r>
                        <a:rPr lang="fr-FR" dirty="0">
                          <a:latin typeface="Comic Sans MS" panose="030F0702030302020204" pitchFamily="66" charset="0"/>
                        </a:rPr>
                        <a:t> et Lars-Peter </a:t>
                      </a:r>
                      <a:r>
                        <a:rPr lang="fr-FR" dirty="0" err="1">
                          <a:latin typeface="Comic Sans MS" panose="030F0702030302020204" pitchFamily="66" charset="0"/>
                        </a:rPr>
                        <a:t>Jordheim</a:t>
                      </a:r>
                      <a:r>
                        <a:rPr lang="fr-FR">
                          <a:latin typeface="Comic Sans MS" panose="030F0702030302020204" pitchFamily="66" charset="0"/>
                        </a:rPr>
                        <a:t>.</a:t>
                      </a:r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Comic Sans MS" panose="030F0702030302020204" pitchFamily="66" charset="0"/>
                        </a:rPr>
                        <a:t>2de /1e /Tale</a:t>
                      </a:r>
                    </a:p>
                    <a:p>
                      <a:pPr algn="ctr"/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Comic Sans MS" panose="030F0702030302020204" pitchFamily="66" charset="0"/>
                        </a:rPr>
                        <a:t>3e Accompagnés du référent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Comic Sans MS" panose="030F0702030302020204" pitchFamily="66" charset="0"/>
                        </a:rPr>
                        <a:t>2de /1e /Tale</a:t>
                      </a:r>
                    </a:p>
                    <a:p>
                      <a:pPr algn="ctr"/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Comic Sans MS" panose="030F0702030302020204" pitchFamily="66" charset="0"/>
                        </a:rPr>
                        <a:t>2de /1e /Tale</a:t>
                      </a:r>
                    </a:p>
                    <a:p>
                      <a:pPr algn="ctr"/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3103416"/>
                  </a:ext>
                </a:extLst>
              </a:tr>
              <a:tr h="587973">
                <a:tc>
                  <a:txBody>
                    <a:bodyPr/>
                    <a:lstStyle/>
                    <a:p>
                      <a:r>
                        <a:rPr lang="fr-FR" dirty="0">
                          <a:latin typeface="Comic Sans MS" panose="030F0702030302020204" pitchFamily="66" charset="0"/>
                        </a:rPr>
                        <a:t>Janvier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>
                          <a:latin typeface="Comic Sans MS" panose="030F0702030302020204" pitchFamily="66" charset="0"/>
                        </a:rPr>
                        <a:t>Ateliers tournants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fr-FR" dirty="0">
                          <a:latin typeface="Comic Sans MS" panose="030F0702030302020204" pitchFamily="66" charset="0"/>
                        </a:rPr>
                        <a:t>Intervention de deux enseignants chercheurs de l’INRAE (Virologie)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fr-FR" dirty="0">
                          <a:latin typeface="Comic Sans MS" panose="030F0702030302020204" pitchFamily="66" charset="0"/>
                        </a:rPr>
                        <a:t>Intervention d’une chercheuse en nutrition au CRNH (Centre de recherche en nutrition humaine)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fr-FR" dirty="0">
                          <a:latin typeface="Comic Sans MS" panose="030F0702030302020204" pitchFamily="66" charset="0"/>
                        </a:rPr>
                        <a:t>Intervention d’une cadre de santé de l’EHPAD de Vienne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Comic Sans MS" panose="030F0702030302020204" pitchFamily="66" charset="0"/>
                        </a:rPr>
                        <a:t>2de /1e /Tale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Comic Sans MS" panose="030F0702030302020204" pitchFamily="66" charset="0"/>
                        </a:rPr>
                        <a:t>3e Accompagnés du référent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Comic Sans MS" panose="030F0702030302020204" pitchFamily="66" charset="0"/>
                        </a:rPr>
                        <a:t>2de /1e /Tale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Comic Sans MS" panose="030F0702030302020204" pitchFamily="66" charset="0"/>
                        </a:rPr>
                        <a:t>2de /1e /Tale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67385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477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6CFCBB82-4166-8C28-D2C3-6BBAF580C1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6157766"/>
              </p:ext>
            </p:extLst>
          </p:nvPr>
        </p:nvGraphicFramePr>
        <p:xfrm>
          <a:off x="94746" y="66907"/>
          <a:ext cx="9891134" cy="4032213"/>
        </p:xfrm>
        <a:graphic>
          <a:graphicData uri="http://schemas.openxmlformats.org/drawingml/2006/table">
            <a:tbl>
              <a:tblPr/>
              <a:tblGrid>
                <a:gridCol w="1243400">
                  <a:extLst>
                    <a:ext uri="{9D8B030D-6E8A-4147-A177-3AD203B41FA5}">
                      <a16:colId xmlns:a16="http://schemas.microsoft.com/office/drawing/2014/main" val="3994659262"/>
                    </a:ext>
                  </a:extLst>
                </a:gridCol>
                <a:gridCol w="3345366">
                  <a:extLst>
                    <a:ext uri="{9D8B030D-6E8A-4147-A177-3AD203B41FA5}">
                      <a16:colId xmlns:a16="http://schemas.microsoft.com/office/drawing/2014/main" val="2912925153"/>
                    </a:ext>
                  </a:extLst>
                </a:gridCol>
                <a:gridCol w="1325592">
                  <a:extLst>
                    <a:ext uri="{9D8B030D-6E8A-4147-A177-3AD203B41FA5}">
                      <a16:colId xmlns:a16="http://schemas.microsoft.com/office/drawing/2014/main" val="2839092996"/>
                    </a:ext>
                  </a:extLst>
                </a:gridCol>
                <a:gridCol w="1325592">
                  <a:extLst>
                    <a:ext uri="{9D8B030D-6E8A-4147-A177-3AD203B41FA5}">
                      <a16:colId xmlns:a16="http://schemas.microsoft.com/office/drawing/2014/main" val="3355446575"/>
                    </a:ext>
                  </a:extLst>
                </a:gridCol>
                <a:gridCol w="1325592">
                  <a:extLst>
                    <a:ext uri="{9D8B030D-6E8A-4147-A177-3AD203B41FA5}">
                      <a16:colId xmlns:a16="http://schemas.microsoft.com/office/drawing/2014/main" val="4212969767"/>
                    </a:ext>
                  </a:extLst>
                </a:gridCol>
                <a:gridCol w="1325592">
                  <a:extLst>
                    <a:ext uri="{9D8B030D-6E8A-4147-A177-3AD203B41FA5}">
                      <a16:colId xmlns:a16="http://schemas.microsoft.com/office/drawing/2014/main" val="2447767573"/>
                    </a:ext>
                  </a:extLst>
                </a:gridCol>
              </a:tblGrid>
              <a:tr h="390293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latin typeface="Comic Sans MS" panose="030F0702030302020204" pitchFamily="66" charset="0"/>
                        </a:rPr>
                        <a:t>Date</a:t>
                      </a: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latin typeface="Comic Sans MS" panose="030F0702030302020204" pitchFamily="66" charset="0"/>
                        </a:rPr>
                        <a:t>Action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latin typeface="Comic Sans MS" panose="030F0702030302020204" pitchFamily="66" charset="0"/>
                        </a:rPr>
                        <a:t>Lycée GIVORS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latin typeface="Comic Sans MS" panose="030F0702030302020204" pitchFamily="66" charset="0"/>
                        </a:rPr>
                        <a:t>Collèges GIVORS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latin typeface="Comic Sans MS" panose="030F0702030302020204" pitchFamily="66" charset="0"/>
                        </a:rPr>
                        <a:t>Lycée RIVE de GIER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latin typeface="Comic Sans MS" panose="030F0702030302020204" pitchFamily="66" charset="0"/>
                        </a:rPr>
                        <a:t>Lycée St ROMAIN en GAL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3212406"/>
                  </a:ext>
                </a:extLst>
              </a:tr>
              <a:tr h="587973">
                <a:tc>
                  <a:txBody>
                    <a:bodyPr/>
                    <a:lstStyle/>
                    <a:p>
                      <a:r>
                        <a:rPr lang="fr-FR" dirty="0">
                          <a:latin typeface="Comic Sans MS" panose="030F0702030302020204" pitchFamily="66" charset="0"/>
                        </a:rPr>
                        <a:t>Février </a:t>
                      </a:r>
                    </a:p>
                    <a:p>
                      <a:r>
                        <a:rPr lang="fr-FR" dirty="0">
                          <a:latin typeface="Comic Sans MS" panose="030F0702030302020204" pitchFamily="66" charset="0"/>
                        </a:rPr>
                        <a:t>(20 février ??)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fr-FR" dirty="0">
                          <a:latin typeface="Comic Sans MS" panose="030F0702030302020204" pitchFamily="66" charset="0"/>
                        </a:rPr>
                        <a:t>Visite des laboratoires de virologies de l’INRAE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fr-FR" dirty="0">
                          <a:latin typeface="Comic Sans MS" panose="030F0702030302020204" pitchFamily="66" charset="0"/>
                        </a:rPr>
                        <a:t>Visite du centre de recherche en nutrition humaine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Comic Sans MS" panose="030F0702030302020204" pitchFamily="66" charset="0"/>
                        </a:rPr>
                        <a:t>Terminale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5274242"/>
                  </a:ext>
                </a:extLst>
              </a:tr>
              <a:tr h="587973">
                <a:tc>
                  <a:txBody>
                    <a:bodyPr/>
                    <a:lstStyle/>
                    <a:p>
                      <a:r>
                        <a:rPr lang="fr-FR" dirty="0">
                          <a:latin typeface="Comic Sans MS" panose="030F0702030302020204" pitchFamily="66" charset="0"/>
                        </a:rPr>
                        <a:t>Février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latin typeface="Comic Sans MS" panose="030F0702030302020204" pitchFamily="66" charset="0"/>
                        </a:rPr>
                        <a:t>Journée porte ouverte du Lycée Aragon Picasso : Stand cordée santé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Comic Sans MS" panose="030F0702030302020204" pitchFamily="66" charset="0"/>
                        </a:rPr>
                        <a:t>2de /1e /Tale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Comic Sans MS" panose="030F0702030302020204" pitchFamily="66" charset="0"/>
                        </a:rPr>
                        <a:t>3e Accompagnés du référent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70673559"/>
                  </a:ext>
                </a:extLst>
              </a:tr>
              <a:tr h="587973">
                <a:tc>
                  <a:txBody>
                    <a:bodyPr/>
                    <a:lstStyle/>
                    <a:p>
                      <a:r>
                        <a:rPr lang="fr-FR" dirty="0">
                          <a:latin typeface="Comic Sans MS" panose="030F0702030302020204" pitchFamily="66" charset="0"/>
                        </a:rPr>
                        <a:t>Mars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latin typeface="Comic Sans MS" panose="030F0702030302020204" pitchFamily="66" charset="0"/>
                        </a:rPr>
                        <a:t>Visite du campus Lyon 1 Faculté de Pharmacie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Comic Sans MS" panose="030F0702030302020204" pitchFamily="66" charset="0"/>
                        </a:rPr>
                        <a:t>Terminale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57636645"/>
                  </a:ext>
                </a:extLst>
              </a:tr>
              <a:tr h="587973">
                <a:tc>
                  <a:txBody>
                    <a:bodyPr/>
                    <a:lstStyle/>
                    <a:p>
                      <a:r>
                        <a:rPr lang="fr-FR" dirty="0">
                          <a:latin typeface="Comic Sans MS" panose="030F0702030302020204" pitchFamily="66" charset="0"/>
                        </a:rPr>
                        <a:t>Vacances de décembre</a:t>
                      </a:r>
                    </a:p>
                    <a:p>
                      <a:r>
                        <a:rPr lang="fr-FR" dirty="0">
                          <a:latin typeface="Comic Sans MS" panose="030F0702030302020204" pitchFamily="66" charset="0"/>
                        </a:rPr>
                        <a:t>Février </a:t>
                      </a:r>
                    </a:p>
                    <a:p>
                      <a:r>
                        <a:rPr lang="fr-FR" dirty="0">
                          <a:latin typeface="Comic Sans MS" panose="030F0702030302020204" pitchFamily="66" charset="0"/>
                        </a:rPr>
                        <a:t>Et Avril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2"/>
                      <a:r>
                        <a:rPr lang="fr-FR" dirty="0">
                          <a:latin typeface="Comic Sans MS" panose="030F0702030302020204" pitchFamily="66" charset="0"/>
                        </a:rPr>
                        <a:t>Proposition de stage en EHPAD</a:t>
                      </a:r>
                      <a:br>
                        <a:rPr lang="fr-FR" dirty="0">
                          <a:latin typeface="Comic Sans MS" panose="030F0702030302020204" pitchFamily="66" charset="0"/>
                        </a:rPr>
                      </a:br>
                      <a:r>
                        <a:rPr lang="fr-FR" dirty="0">
                          <a:latin typeface="Comic Sans MS" panose="030F0702030302020204" pitchFamily="66" charset="0"/>
                        </a:rPr>
                        <a:t>   AMPUIS </a:t>
                      </a:r>
                    </a:p>
                    <a:p>
                      <a:pPr lvl="2"/>
                      <a:r>
                        <a:rPr lang="fr-FR" dirty="0">
                          <a:latin typeface="Comic Sans MS" panose="030F0702030302020204" pitchFamily="66" charset="0"/>
                        </a:rPr>
                        <a:t>   VIENNE</a:t>
                      </a:r>
                    </a:p>
                    <a:p>
                      <a:pPr lvl="2"/>
                      <a:r>
                        <a:rPr lang="fr-FR" dirty="0">
                          <a:latin typeface="Comic Sans MS" panose="030F0702030302020204" pitchFamily="66" charset="0"/>
                        </a:rPr>
                        <a:t>   GIVORS 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Comic Sans MS" panose="030F0702030302020204" pitchFamily="66" charset="0"/>
                        </a:rPr>
                        <a:t>Terminale</a:t>
                      </a:r>
                    </a:p>
                    <a:p>
                      <a:pPr algn="ctr"/>
                      <a:r>
                        <a:rPr lang="fr-FR" dirty="0">
                          <a:latin typeface="Comic Sans MS" panose="030F0702030302020204" pitchFamily="66" charset="0"/>
                        </a:rPr>
                        <a:t>(1</a:t>
                      </a:r>
                      <a:r>
                        <a:rPr lang="fr-FR" baseline="30000" dirty="0">
                          <a:latin typeface="Comic Sans MS" panose="030F0702030302020204" pitchFamily="66" charset="0"/>
                        </a:rPr>
                        <a:t>e</a:t>
                      </a:r>
                      <a:r>
                        <a:rPr lang="fr-FR" dirty="0">
                          <a:latin typeface="Comic Sans MS" panose="030F0702030302020204" pitchFamily="66" charset="0"/>
                        </a:rPr>
                        <a:t> si places disponibles)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96081995"/>
                  </a:ext>
                </a:extLst>
              </a:tr>
            </a:tbl>
          </a:graphicData>
        </a:graphic>
      </p:graphicFrame>
      <p:pic>
        <p:nvPicPr>
          <p:cNvPr id="2" name="Google Shape;180;p6" descr="Avertissement">
            <a:extLst>
              <a:ext uri="{FF2B5EF4-FFF2-40B4-BE49-F238E27FC236}">
                <a16:creationId xmlns:a16="http://schemas.microsoft.com/office/drawing/2014/main" id="{5C049C90-5709-3FAB-907A-BD462CF1B847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0076" y="5649119"/>
            <a:ext cx="1008063" cy="100806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81;p6">
            <a:extLst>
              <a:ext uri="{FF2B5EF4-FFF2-40B4-BE49-F238E27FC236}">
                <a16:creationId xmlns:a16="http://schemas.microsoft.com/office/drawing/2014/main" id="{18EF8C0A-FEC1-7ECB-995C-9F6CA687D254}"/>
              </a:ext>
            </a:extLst>
          </p:cNvPr>
          <p:cNvSpPr txBox="1"/>
          <p:nvPr/>
        </p:nvSpPr>
        <p:spPr>
          <a:xfrm>
            <a:off x="1008063" y="5649119"/>
            <a:ext cx="9112250" cy="1787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77979" marR="0" lvl="0" indent="-377979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5"/>
              <a:buFont typeface="Wingdings" panose="05000000000000000000" pitchFamily="2" charset="2"/>
              <a:buChar char="è"/>
            </a:pPr>
            <a:r>
              <a:rPr lang="fr-FR" sz="2205" b="1" i="0" u="sng" strike="noStrike" cap="none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Pour les Terminales</a:t>
            </a:r>
            <a:r>
              <a:rPr lang="fr-FR" sz="2205" b="1" i="0" u="none" strike="noStrike" cap="none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: 4 actions sont demandées pour être encordé sur parcourSup</a:t>
            </a:r>
            <a:endParaRPr dirty="0"/>
          </a:p>
          <a:p>
            <a:pPr marL="482918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5"/>
              <a:buFont typeface="Wingdings" panose="05000000000000000000" pitchFamily="2" charset="2"/>
              <a:buChar char="è"/>
            </a:pPr>
            <a:endParaRPr sz="2205" b="1" i="0" u="none" strike="noStrike" cap="none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377979" marR="0" lvl="0" indent="-377979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5"/>
              <a:buFont typeface="Wingdings" panose="05000000000000000000" pitchFamily="2" charset="2"/>
              <a:buChar char="è"/>
            </a:pPr>
            <a:r>
              <a:rPr lang="fr-FR" sz="2205" b="1" i="0" u="sng" strike="noStrike" cap="none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Pour les Premières</a:t>
            </a:r>
            <a:r>
              <a:rPr lang="fr-FR" sz="2205" b="1" i="0" u="none" strike="noStrike" cap="none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: 3 actions sont demandées pour être encordé sur parcourSup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98328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7"/>
          <p:cNvSpPr txBox="1">
            <a:spLocks noGrp="1"/>
          </p:cNvSpPr>
          <p:nvPr>
            <p:ph type="title" idx="4294967295"/>
          </p:nvPr>
        </p:nvSpPr>
        <p:spPr>
          <a:xfrm>
            <a:off x="0" y="26988"/>
            <a:ext cx="10080625" cy="492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 b="1" u="sng">
                <a:solidFill>
                  <a:schemeClr val="accent1"/>
                </a:solidFill>
                <a:latin typeface="Comic Sans MS"/>
                <a:ea typeface="Comic Sans MS"/>
                <a:cs typeface="Comic Sans MS"/>
                <a:sym typeface="Comic Sans MS"/>
              </a:rPr>
              <a:t>LES ACTIONS DE LA CORDÉE SANTÉ</a:t>
            </a:r>
            <a:endParaRPr/>
          </a:p>
        </p:txBody>
      </p:sp>
      <p:sp>
        <p:nvSpPr>
          <p:cNvPr id="188" name="Google Shape;188;p7"/>
          <p:cNvSpPr txBox="1">
            <a:spLocks noGrp="1"/>
          </p:cNvSpPr>
          <p:nvPr>
            <p:ph type="body" idx="4294967295"/>
          </p:nvPr>
        </p:nvSpPr>
        <p:spPr>
          <a:xfrm>
            <a:off x="73025" y="1379538"/>
            <a:ext cx="9934575" cy="6076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fr-FR" sz="2400" b="1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Des étudiants en 2</a:t>
            </a:r>
            <a:r>
              <a:rPr lang="fr-FR" sz="2400" b="1" baseline="300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ème</a:t>
            </a:r>
            <a:r>
              <a:rPr lang="fr-FR" sz="2400" b="1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ou 3</a:t>
            </a:r>
            <a:r>
              <a:rPr lang="fr-FR" sz="2400" b="1" baseline="300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ème</a:t>
            </a:r>
            <a:r>
              <a:rPr lang="fr-FR" sz="2400" b="1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année de  Médecine </a:t>
            </a:r>
            <a:r>
              <a:rPr lang="fr-FR" sz="24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(dont certains sont d'anciens élèves de notre lycée) </a:t>
            </a:r>
            <a:r>
              <a:rPr lang="fr-FR" sz="2400" b="1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de l'association Tutorat Santé Lyon Sud.</a:t>
            </a:r>
            <a:endParaRPr dirty="0"/>
          </a:p>
          <a:p>
            <a:pPr marL="0" lvl="0" indent="0" algn="l" rtl="0">
              <a:spcBef>
                <a:spcPts val="1414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1" dirty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spcBef>
                <a:spcPts val="1414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mic Sans MS"/>
              <a:buNone/>
            </a:pPr>
            <a:r>
              <a:rPr lang="fr-FR" sz="2400" b="1" u="sng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https://tutoratlyonsud.univ-lyon1.fr/</a:t>
            </a:r>
            <a:endParaRPr dirty="0"/>
          </a:p>
          <a:p>
            <a:pPr marL="0" lvl="0" indent="0" algn="ctr" rtl="0">
              <a:spcBef>
                <a:spcPts val="1414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1" dirty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spcBef>
                <a:spcPts val="1414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mic Sans MS"/>
              <a:buNone/>
            </a:pPr>
            <a:r>
              <a:rPr lang="fr-FR" sz="2400" b="1" dirty="0" err="1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tutoratsantelyonsud</a:t>
            </a:r>
            <a:endParaRPr sz="2400" b="1" dirty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spcBef>
                <a:spcPts val="1414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1" dirty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342900" lvl="0" indent="-342900" algn="l" rtl="0">
              <a:spcBef>
                <a:spcPts val="1414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fr-FR" sz="2400" b="1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Des étudiants infirmiers en 1</a:t>
            </a:r>
            <a:r>
              <a:rPr lang="fr-FR" sz="2400" b="1" baseline="300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ère</a:t>
            </a:r>
            <a:r>
              <a:rPr lang="fr-FR" sz="2400" b="1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, 2</a:t>
            </a:r>
            <a:r>
              <a:rPr lang="fr-FR" sz="2400" b="1" baseline="300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ème</a:t>
            </a:r>
            <a:r>
              <a:rPr lang="fr-FR" sz="2400" b="1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ou 3</a:t>
            </a:r>
            <a:r>
              <a:rPr lang="fr-FR" sz="2400" b="1" baseline="300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ème</a:t>
            </a:r>
            <a:r>
              <a:rPr lang="fr-FR" sz="2400" b="1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année</a:t>
            </a:r>
            <a:endParaRPr dirty="0"/>
          </a:p>
          <a:p>
            <a:pPr marL="1600200" lvl="3" indent="-228600" algn="l" rtl="0">
              <a:lnSpc>
                <a:spcPct val="90000"/>
              </a:lnSpc>
              <a:spcBef>
                <a:spcPts val="1414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Char char="⮲"/>
            </a:pPr>
            <a:r>
              <a:rPr lang="fr-FR" sz="24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Partage de leur expérience </a:t>
            </a:r>
            <a:endParaRPr dirty="0"/>
          </a:p>
          <a:p>
            <a:pPr marL="1600200" lvl="3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Char char="⮲"/>
            </a:pPr>
            <a:r>
              <a:rPr lang="fr-FR" sz="24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Dialoguer avec nos élèves  </a:t>
            </a:r>
            <a:endParaRPr dirty="0"/>
          </a:p>
          <a:p>
            <a:pPr marL="205740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</a:pPr>
            <a:r>
              <a:rPr lang="fr-FR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Comment sont-ils parvenus à intégrer ces voies exigeantes ? </a:t>
            </a:r>
            <a:endParaRPr dirty="0"/>
          </a:p>
          <a:p>
            <a:pPr marL="205740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</a:pPr>
            <a:r>
              <a:rPr lang="fr-FR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Comment réussir dans cette filière ? </a:t>
            </a:r>
            <a:endParaRPr dirty="0"/>
          </a:p>
          <a:p>
            <a:pPr marL="205740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</a:pPr>
            <a:r>
              <a:rPr lang="fr-FR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Comment se déroulent les études ?</a:t>
            </a:r>
            <a:endParaRPr dirty="0"/>
          </a:p>
        </p:txBody>
      </p:sp>
      <p:pic>
        <p:nvPicPr>
          <p:cNvPr id="189" name="Google Shape;189;p7"/>
          <p:cNvPicPr preferRelativeResize="0">
            <a:picLocks noGrp="1"/>
          </p:cNvPicPr>
          <p:nvPr>
            <p:ph type="pic" idx="2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3343275" y="2455863"/>
            <a:ext cx="3770313" cy="687387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7"/>
          <p:cNvSpPr txBox="1"/>
          <p:nvPr/>
        </p:nvSpPr>
        <p:spPr>
          <a:xfrm>
            <a:off x="0" y="763588"/>
            <a:ext cx="6883400" cy="522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CC0099"/>
              </a:buClr>
              <a:buSzPts val="2800"/>
              <a:buFont typeface="Wingdings" panose="05000000000000000000" pitchFamily="2" charset="2"/>
              <a:buChar char="è"/>
            </a:pPr>
            <a:r>
              <a:rPr lang="fr-FR" sz="2800" b="1" i="0" u="sng" strike="noStrike" cap="none" dirty="0">
                <a:solidFill>
                  <a:srgbClr val="CC0099"/>
                </a:solidFill>
                <a:latin typeface="Comic Sans MS"/>
                <a:ea typeface="Comic Sans MS"/>
                <a:cs typeface="Comic Sans MS"/>
                <a:sym typeface="Comic Sans MS"/>
              </a:rPr>
              <a:t>Des rencontres avec les étudiants</a:t>
            </a:r>
            <a:endParaRPr dirty="0"/>
          </a:p>
        </p:txBody>
      </p:sp>
      <p:pic>
        <p:nvPicPr>
          <p:cNvPr id="191" name="Google Shape;191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711950" y="3716338"/>
            <a:ext cx="1165225" cy="1101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7" descr="Instagram — Wikipédia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552700" y="4014788"/>
            <a:ext cx="803275" cy="803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8"/>
          <p:cNvSpPr txBox="1">
            <a:spLocks noGrp="1"/>
          </p:cNvSpPr>
          <p:nvPr>
            <p:ph type="title" idx="4294967295"/>
          </p:nvPr>
        </p:nvSpPr>
        <p:spPr>
          <a:xfrm>
            <a:off x="50140" y="3486601"/>
            <a:ext cx="9980341" cy="3510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Une journée de formation gratuite au lycée pour obtenir le certificat PSC1, </a:t>
            </a:r>
            <a:r>
              <a:rPr lang="fr-FR" sz="28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obligatoire pour intégrer un IFSI.</a:t>
            </a:r>
            <a:br>
              <a:rPr lang="fr-FR" sz="28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br>
              <a:rPr lang="fr-FR" sz="28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fr-FR" sz="28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Cette formation est assurée par l'association CASC (Sapeurs Pompiers du Rhône.)</a:t>
            </a:r>
            <a:endParaRPr dirty="0"/>
          </a:p>
        </p:txBody>
      </p:sp>
      <p:pic>
        <p:nvPicPr>
          <p:cNvPr id="199" name="Google Shape;199;p8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757960" y="780584"/>
            <a:ext cx="3372143" cy="3179583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8"/>
          <p:cNvSpPr txBox="1"/>
          <p:nvPr/>
        </p:nvSpPr>
        <p:spPr>
          <a:xfrm>
            <a:off x="0" y="0"/>
            <a:ext cx="8035925" cy="522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CC0099"/>
              </a:buClr>
              <a:buSzPts val="2800"/>
              <a:buFont typeface="Wingdings" panose="05000000000000000000" pitchFamily="2" charset="2"/>
              <a:buChar char="è"/>
            </a:pPr>
            <a:r>
              <a:rPr lang="fr-FR" sz="2800" b="1" i="0" u="sng" strike="noStrike" cap="none" dirty="0">
                <a:solidFill>
                  <a:srgbClr val="CC0099"/>
                </a:solidFill>
                <a:latin typeface="Comic Sans MS"/>
                <a:ea typeface="Comic Sans MS"/>
                <a:cs typeface="Comic Sans MS"/>
                <a:sym typeface="Comic Sans MS"/>
              </a:rPr>
              <a:t>La formation PSC1 </a:t>
            </a:r>
            <a:endParaRPr dirty="0"/>
          </a:p>
        </p:txBody>
      </p:sp>
      <p:sp>
        <p:nvSpPr>
          <p:cNvPr id="201" name="Google Shape;201;p8"/>
          <p:cNvSpPr txBox="1"/>
          <p:nvPr/>
        </p:nvSpPr>
        <p:spPr>
          <a:xfrm>
            <a:off x="0" y="6735148"/>
            <a:ext cx="8448147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Formation assurée pendant les vacances scolaires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9"/>
          <p:cNvSpPr txBox="1">
            <a:spLocks noGrp="1"/>
          </p:cNvSpPr>
          <p:nvPr>
            <p:ph type="body" idx="4294967295"/>
          </p:nvPr>
        </p:nvSpPr>
        <p:spPr>
          <a:xfrm>
            <a:off x="95250" y="896938"/>
            <a:ext cx="9985375" cy="662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mic Sans MS"/>
              <a:buNone/>
            </a:pPr>
            <a:r>
              <a:rPr lang="fr-FR" sz="24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Avant la saisie des vœux sur </a:t>
            </a:r>
            <a:r>
              <a:rPr lang="fr-FR" sz="2400" i="1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ParcourSup</a:t>
            </a:r>
            <a:r>
              <a:rPr lang="fr-FR" sz="24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pour les Terminales, possibilité de </a:t>
            </a:r>
            <a:r>
              <a:rPr lang="fr-FR" sz="2400" b="1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rencontrer avec des professionnels</a:t>
            </a:r>
            <a:r>
              <a:rPr lang="fr-FR" sz="24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de la santé :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dirty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1257300" lvl="2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Wingdings" panose="05000000000000000000" pitchFamily="2" charset="2"/>
              <a:buChar char="Ä"/>
            </a:pPr>
            <a:r>
              <a:rPr lang="fr-FR" sz="24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Médecins, Cadres de santé, Infirmiers, Aides-soignants :</a:t>
            </a:r>
            <a:endParaRPr dirty="0"/>
          </a:p>
          <a:p>
            <a:pPr marL="205740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</a:pPr>
            <a:r>
              <a:rPr lang="fr-FR" sz="24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lors du forum des métier au lycée Ella Fitzgerald, </a:t>
            </a:r>
            <a:endParaRPr dirty="0"/>
          </a:p>
          <a:p>
            <a:pPr marL="205740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</a:pPr>
            <a:r>
              <a:rPr lang="fr-FR" sz="24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Lors de rencontre au lycée </a:t>
            </a:r>
          </a:p>
          <a:p>
            <a:pPr marL="205740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</a:pPr>
            <a:r>
              <a:rPr lang="fr-FR" sz="24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lors de </a:t>
            </a:r>
            <a:r>
              <a:rPr lang="fr-FR" sz="2400" b="1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stages en EHPAD</a:t>
            </a:r>
            <a:r>
              <a:rPr lang="fr-FR" sz="24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, </a:t>
            </a:r>
            <a:endParaRPr sz="2400" dirty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182880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dirty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1257300" lvl="2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Wingdings" panose="05000000000000000000" pitchFamily="2" charset="2"/>
              <a:buChar char="Ä"/>
            </a:pPr>
            <a:r>
              <a:rPr lang="fr-FR" sz="24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Chercheurs virologues .</a:t>
            </a:r>
          </a:p>
          <a:p>
            <a:pPr marL="1257300" lvl="2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Wingdings" panose="05000000000000000000" pitchFamily="2" charset="2"/>
              <a:buChar char="Ä"/>
            </a:pPr>
            <a:endParaRPr sz="2400" dirty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205740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</a:pPr>
            <a:r>
              <a:rPr lang="fr-FR" sz="24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Caroline Leroux , chercheuse spécialisée dans le domaine des rétrovirus à l’INRAE</a:t>
            </a:r>
          </a:p>
          <a:p>
            <a:pPr marL="205740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</a:pPr>
            <a:endParaRPr sz="2400" dirty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205740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</a:pPr>
            <a:r>
              <a:rPr lang="fr-FR" sz="24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Julie-Anne </a:t>
            </a:r>
            <a:r>
              <a:rPr lang="fr-FR" sz="2400" dirty="0" err="1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Nazare</a:t>
            </a:r>
            <a:r>
              <a:rPr lang="fr-FR" sz="24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, chercheuse en nutrition au CRNH</a:t>
            </a:r>
          </a:p>
          <a:p>
            <a:pPr marL="205740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</a:pPr>
            <a:endParaRPr lang="fr-FR" sz="2400" dirty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205740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</a:pPr>
            <a:endParaRPr lang="fr-FR" sz="2400" dirty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205740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</a:pPr>
            <a:endParaRPr lang="fr-FR" sz="2400" dirty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205740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</a:pPr>
            <a:endParaRPr lang="fr-FR" sz="2400" dirty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1257300" lvl="2" indent="-342900">
              <a:spcBef>
                <a:spcPts val="0"/>
              </a:spcBef>
              <a:buClr>
                <a:srgbClr val="000000"/>
              </a:buClr>
              <a:buSzPts val="2400"/>
              <a:buFont typeface="Wingdings" panose="05000000000000000000" pitchFamily="2" charset="2"/>
              <a:buChar char="Ä"/>
            </a:pPr>
            <a:r>
              <a:rPr lang="fr-FR" sz="24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Enseignants et responsable de la faculté pharmacie</a:t>
            </a:r>
          </a:p>
          <a:p>
            <a:pPr marL="914400" lvl="2" indent="0">
              <a:spcBef>
                <a:spcPts val="0"/>
              </a:spcBef>
              <a:buClr>
                <a:srgbClr val="000000"/>
              </a:buClr>
              <a:buSzPts val="2400"/>
              <a:buNone/>
            </a:pPr>
            <a:endParaRPr lang="fr-FR" sz="2400" dirty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08" name="Google Shape;208;p9"/>
          <p:cNvSpPr txBox="1"/>
          <p:nvPr/>
        </p:nvSpPr>
        <p:spPr>
          <a:xfrm>
            <a:off x="0" y="22225"/>
            <a:ext cx="10080625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CC0099"/>
              </a:buClr>
              <a:buSzPts val="2800"/>
              <a:buFont typeface="Wingdings" panose="05000000000000000000" pitchFamily="2" charset="2"/>
              <a:buChar char="è"/>
            </a:pPr>
            <a:r>
              <a:rPr lang="fr-FR" sz="2800" b="1" u="sng" dirty="0">
                <a:solidFill>
                  <a:srgbClr val="CC0099"/>
                </a:solidFill>
                <a:latin typeface="Comic Sans MS"/>
                <a:ea typeface="Comic Sans MS"/>
                <a:cs typeface="Comic Sans MS"/>
                <a:sym typeface="Comic Sans MS"/>
              </a:rPr>
              <a:t>Des rencontres avec des professionnels de la santé.</a:t>
            </a:r>
            <a:endParaRPr dirty="0"/>
          </a:p>
        </p:txBody>
      </p:sp>
      <p:pic>
        <p:nvPicPr>
          <p:cNvPr id="209" name="Google Shape;209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5250" y="4857750"/>
            <a:ext cx="1741488" cy="992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9225" y="4088606"/>
            <a:ext cx="1633538" cy="593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0"/>
          <p:cNvSpPr txBox="1"/>
          <p:nvPr/>
        </p:nvSpPr>
        <p:spPr>
          <a:xfrm>
            <a:off x="0" y="0"/>
            <a:ext cx="5122459" cy="1815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CC0099"/>
              </a:buClr>
              <a:buSzPts val="2800"/>
              <a:buFont typeface="Wingdings" panose="05000000000000000000" pitchFamily="2" charset="2"/>
              <a:buChar char="è"/>
            </a:pPr>
            <a:r>
              <a:rPr lang="fr-FR" sz="2800" b="1" u="sng" dirty="0">
                <a:solidFill>
                  <a:srgbClr val="CC0099"/>
                </a:solidFill>
                <a:latin typeface="Comic Sans MS"/>
                <a:ea typeface="Comic Sans MS"/>
                <a:cs typeface="Comic Sans MS"/>
                <a:sym typeface="Comic Sans MS"/>
              </a:rPr>
              <a:t>Un moment important : un Mercredi après-midi à L’ISFI Saint Joseph Saint Luc</a:t>
            </a:r>
            <a:endParaRPr dirty="0"/>
          </a:p>
        </p:txBody>
      </p:sp>
      <p:sp>
        <p:nvSpPr>
          <p:cNvPr id="218" name="Google Shape;218;p10"/>
          <p:cNvSpPr txBox="1"/>
          <p:nvPr/>
        </p:nvSpPr>
        <p:spPr>
          <a:xfrm>
            <a:off x="82146" y="4706287"/>
            <a:ext cx="10080625" cy="2426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60"/>
              <a:buFont typeface="Noto Sans Symbols"/>
              <a:buChar char="❑"/>
            </a:pPr>
            <a:r>
              <a:rPr lang="fr-FR" sz="2800" dirty="0">
                <a:latin typeface="Comic Sans MS"/>
                <a:ea typeface="Comic Sans MS"/>
                <a:cs typeface="Comic Sans MS"/>
                <a:sym typeface="Comic Sans MS"/>
              </a:rPr>
              <a:t>Rencontrer </a:t>
            </a:r>
            <a:r>
              <a:rPr lang="fr-FR" sz="28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des étudiants de 1</a:t>
            </a:r>
            <a:r>
              <a:rPr lang="fr-FR" sz="2800" baseline="300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e</a:t>
            </a:r>
            <a:r>
              <a:rPr lang="fr-FR" sz="28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année et des formateurs</a:t>
            </a: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60"/>
              <a:buFont typeface="Noto Sans Symbols"/>
              <a:buChar char="❑"/>
            </a:pPr>
            <a:r>
              <a:rPr lang="fr-FR" sz="2800" dirty="0">
                <a:latin typeface="Comic Sans MS"/>
                <a:sym typeface="Comic Sans MS"/>
              </a:rPr>
              <a:t>Assister à un cours de 1</a:t>
            </a:r>
            <a:r>
              <a:rPr lang="fr-FR" sz="2800" baseline="30000" dirty="0">
                <a:latin typeface="Comic Sans MS"/>
                <a:sym typeface="Comic Sans MS"/>
              </a:rPr>
              <a:t>e</a:t>
            </a:r>
            <a:r>
              <a:rPr lang="fr-FR" sz="2800" dirty="0">
                <a:latin typeface="Comic Sans MS"/>
                <a:sym typeface="Comic Sans MS"/>
              </a:rPr>
              <a:t> année (Risques et personnes âgées)</a:t>
            </a:r>
            <a:endParaRPr dirty="0"/>
          </a:p>
          <a:p>
            <a:pPr marL="457200" marR="0" lvl="0" indent="-457200" algn="l" rtl="0">
              <a:spcBef>
                <a:spcPts val="1413"/>
              </a:spcBef>
              <a:spcAft>
                <a:spcPts val="0"/>
              </a:spcAft>
              <a:buClr>
                <a:srgbClr val="000000"/>
              </a:buClr>
              <a:buSzPts val="1260"/>
              <a:buFont typeface="Noto Sans Symbols"/>
              <a:buChar char="❑"/>
            </a:pPr>
            <a:r>
              <a:rPr lang="fr-FR" sz="28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Pour se confronter à la réalité </a:t>
            </a:r>
            <a:r>
              <a:rPr lang="fr-FR" sz="2800" dirty="0">
                <a:latin typeface="Comic Sans MS"/>
                <a:ea typeface="Comic Sans MS"/>
                <a:cs typeface="Comic Sans MS"/>
                <a:sym typeface="Comic Sans MS"/>
              </a:rPr>
              <a:t>de l’enseignement supérieur, prendre conscience des attendus du métier…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8E20C89-9003-C622-C4B7-193E1D06F5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796" y="0"/>
            <a:ext cx="3734829" cy="4169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DFB5314B-B671-0A05-0D9E-B010CF3324A8}"/>
              </a:ext>
            </a:extLst>
          </p:cNvPr>
          <p:cNvSpPr txBox="1"/>
          <p:nvPr/>
        </p:nvSpPr>
        <p:spPr>
          <a:xfrm>
            <a:off x="172844" y="2051379"/>
            <a:ext cx="617295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60"/>
              <a:buFont typeface="Noto Sans Symbols"/>
              <a:buChar char="❑"/>
            </a:pPr>
            <a:r>
              <a:rPr lang="fr-FR" sz="28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Rencontrer Mme CLARY directrice de l’ISFI et  référente pilote de parcourSup</a:t>
            </a: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60"/>
              <a:buFont typeface="Noto Sans Symbols"/>
              <a:buChar char="❑"/>
            </a:pPr>
            <a:endParaRPr lang="fr-FR" sz="2800" dirty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60"/>
              <a:buFont typeface="Noto Sans Symbols"/>
              <a:buChar char="❑"/>
            </a:pPr>
            <a:r>
              <a:rPr lang="fr-FR" sz="2800" dirty="0">
                <a:latin typeface="Comic Sans MS"/>
                <a:ea typeface="Comic Sans MS"/>
                <a:cs typeface="Comic Sans MS"/>
                <a:sym typeface="Comic Sans MS"/>
              </a:rPr>
              <a:t>Visiter les lieux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920</Words>
  <Application>Microsoft Macintosh PowerPoint</Application>
  <PresentationFormat>Personnalisé</PresentationFormat>
  <Paragraphs>154</Paragraphs>
  <Slides>11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Comic Sans MS</vt:lpstr>
      <vt:lpstr>Noto Sans Symbols</vt:lpstr>
      <vt:lpstr>Times New Roman</vt:lpstr>
      <vt:lpstr>Wingdings</vt:lpstr>
      <vt:lpstr>Default</vt:lpstr>
      <vt:lpstr> LA CORDÉE SANTÉ    Programme d'aide à l'orientation vers les métiers de la santé</vt:lpstr>
      <vt:lpstr>Présentation PowerPoint</vt:lpstr>
      <vt:lpstr>ETUDES CONCERNÉES :  Médecine, Dentaire, Pharmacie, Maïeutique (Sage-femme), Kiné, Infirmier…………</vt:lpstr>
      <vt:lpstr>Présentation PowerPoint</vt:lpstr>
      <vt:lpstr>Présentation PowerPoint</vt:lpstr>
      <vt:lpstr>LES ACTIONS DE LA CORDÉE SANTÉ</vt:lpstr>
      <vt:lpstr>Une journée de formation gratuite au lycée pour obtenir le certificat PSC1, obligatoire pour intégrer un IFSI.  Cette formation est assurée par l'association CASC (Sapeurs Pompiers du Rhône.)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CORDÉE SANTÉ    Programme d'aide à l'orientation vers les métiers de la santé</dc:title>
  <dc:creator>Alain Azam</dc:creator>
  <cp:lastModifiedBy>alainazam08@gmail.com</cp:lastModifiedBy>
  <cp:revision>5</cp:revision>
  <dcterms:created xsi:type="dcterms:W3CDTF">2021-03-21T08:47:58Z</dcterms:created>
  <dcterms:modified xsi:type="dcterms:W3CDTF">2024-09-26T03:26:15Z</dcterms:modified>
</cp:coreProperties>
</file>